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28" r:id="rId4"/>
    <p:sldId id="329" r:id="rId5"/>
    <p:sldId id="344" r:id="rId6"/>
    <p:sldId id="345" r:id="rId7"/>
    <p:sldId id="346" r:id="rId8"/>
    <p:sldId id="347" r:id="rId9"/>
    <p:sldId id="348" r:id="rId10"/>
    <p:sldId id="349" r:id="rId11"/>
    <p:sldId id="350" r:id="rId12"/>
    <p:sldId id="351" r:id="rId13"/>
    <p:sldId id="318" r:id="rId14"/>
    <p:sldId id="319" r:id="rId15"/>
    <p:sldId id="320" r:id="rId16"/>
    <p:sldId id="321" r:id="rId17"/>
    <p:sldId id="322" r:id="rId18"/>
    <p:sldId id="323" r:id="rId19"/>
    <p:sldId id="324" r:id="rId20"/>
    <p:sldId id="325" r:id="rId21"/>
    <p:sldId id="326" r:id="rId22"/>
    <p:sldId id="327" r:id="rId23"/>
    <p:sldId id="330" r:id="rId24"/>
    <p:sldId id="331" r:id="rId25"/>
    <p:sldId id="332" r:id="rId26"/>
    <p:sldId id="334" r:id="rId27"/>
    <p:sldId id="335" r:id="rId28"/>
    <p:sldId id="333" r:id="rId29"/>
    <p:sldId id="336" r:id="rId30"/>
    <p:sldId id="337" r:id="rId31"/>
    <p:sldId id="338" r:id="rId32"/>
    <p:sldId id="339" r:id="rId33"/>
    <p:sldId id="340" r:id="rId34"/>
    <p:sldId id="341" r:id="rId35"/>
    <p:sldId id="342" r:id="rId36"/>
    <p:sldId id="343" r:id="rId37"/>
    <p:sldId id="257" r:id="rId38"/>
    <p:sldId id="258" r:id="rId39"/>
    <p:sldId id="268" r:id="rId40"/>
    <p:sldId id="352" r:id="rId41"/>
    <p:sldId id="353" r:id="rId42"/>
    <p:sldId id="354" r:id="rId43"/>
    <p:sldId id="355" r:id="rId44"/>
    <p:sldId id="356" r:id="rId45"/>
    <p:sldId id="357" r:id="rId46"/>
    <p:sldId id="263" r:id="rId47"/>
    <p:sldId id="264" r:id="rId48"/>
    <p:sldId id="265" r:id="rId49"/>
    <p:sldId id="266" r:id="rId50"/>
    <p:sldId id="274" r:id="rId51"/>
    <p:sldId id="275" r:id="rId52"/>
    <p:sldId id="267" r:id="rId53"/>
    <p:sldId id="276" r:id="rId54"/>
    <p:sldId id="359" r:id="rId55"/>
    <p:sldId id="360" r:id="rId56"/>
    <p:sldId id="361" r:id="rId57"/>
    <p:sldId id="270" r:id="rId58"/>
    <p:sldId id="271" r:id="rId59"/>
    <p:sldId id="272" r:id="rId60"/>
    <p:sldId id="309" r:id="rId61"/>
    <p:sldId id="310" r:id="rId62"/>
    <p:sldId id="311" r:id="rId63"/>
    <p:sldId id="362" r:id="rId64"/>
    <p:sldId id="363" r:id="rId65"/>
    <p:sldId id="364" r:id="rId66"/>
    <p:sldId id="273" r:id="rId67"/>
    <p:sldId id="312" r:id="rId68"/>
    <p:sldId id="277" r:id="rId69"/>
    <p:sldId id="278" r:id="rId70"/>
    <p:sldId id="279" r:id="rId71"/>
    <p:sldId id="280" r:id="rId72"/>
    <p:sldId id="358" r:id="rId73"/>
    <p:sldId id="314" r:id="rId74"/>
    <p:sldId id="315" r:id="rId75"/>
    <p:sldId id="316" r:id="rId76"/>
    <p:sldId id="281" r:id="rId77"/>
    <p:sldId id="282" r:id="rId78"/>
    <p:sldId id="283" r:id="rId79"/>
    <p:sldId id="284" r:id="rId80"/>
    <p:sldId id="285" r:id="rId81"/>
    <p:sldId id="286" r:id="rId82"/>
    <p:sldId id="287" r:id="rId83"/>
    <p:sldId id="288" r:id="rId84"/>
    <p:sldId id="289" r:id="rId85"/>
    <p:sldId id="290" r:id="rId86"/>
    <p:sldId id="291" r:id="rId87"/>
    <p:sldId id="292" r:id="rId88"/>
    <p:sldId id="293" r:id="rId89"/>
    <p:sldId id="294" r:id="rId90"/>
    <p:sldId id="295" r:id="rId91"/>
    <p:sldId id="296" r:id="rId92"/>
    <p:sldId id="297" r:id="rId93"/>
    <p:sldId id="298" r:id="rId94"/>
    <p:sldId id="299" r:id="rId95"/>
    <p:sldId id="300" r:id="rId96"/>
    <p:sldId id="301" r:id="rId97"/>
    <p:sldId id="302" r:id="rId98"/>
    <p:sldId id="304" r:id="rId99"/>
    <p:sldId id="306" r:id="rId100"/>
    <p:sldId id="303" r:id="rId101"/>
    <p:sldId id="317" r:id="rId102"/>
    <p:sldId id="313" r:id="rId103"/>
    <p:sldId id="305" r:id="rId104"/>
    <p:sldId id="307" r:id="rId105"/>
    <p:sldId id="308"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true">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true"/>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true"/>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true"/>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true"/>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true"/>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true"/>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true"/>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
        <p:nvSpPr>
          <p:cNvPr id="20" name="TextBox 19"/>
          <p:cNvSpPr txBox="true"/>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2" name="TextBox 21"/>
          <p:cNvSpPr txBox="true"/>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true"/>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true"/>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true"/>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
        <p:nvSpPr>
          <p:cNvPr id="24" name="TextBox 23"/>
          <p:cNvSpPr txBox="true"/>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5" name="TextBox 24"/>
          <p:cNvSpPr txBox="true"/>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true"/>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true"/>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true"/>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true"/>
          </p:cNvSpPr>
          <p:nvPr>
            <p:ph type="body" orient="vert" idx="1"/>
          </p:nvPr>
        </p:nvSpPr>
        <p:spPr>
          <a:xfrm>
            <a:off x="677335" y="609600"/>
            <a:ext cx="7060150" cy="52514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true"/>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true"/>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true"/>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11"/>
          </p:nvPr>
        </p:nvSpPr>
        <p:spPr/>
        <p:txBody>
          <a:bodyPr/>
          <a:lstStyle/>
          <a:p>
            <a:endParaRPr lang="zh-CN" altLang="en-US"/>
          </a:p>
        </p:txBody>
      </p:sp>
      <p:sp>
        <p:nvSpPr>
          <p:cNvPr id="6" name="Slide Number Placeholder 5"/>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a:t>单击此处编辑母版标题样式</a:t>
            </a:r>
            <a:endParaRPr lang="en-US" dirty="0"/>
          </a:p>
        </p:txBody>
      </p:sp>
      <p:sp>
        <p:nvSpPr>
          <p:cNvPr id="3" name="Content Placeholder 2"/>
          <p:cNvSpPr>
            <a:spLocks noGrp="true"/>
          </p:cNvSpPr>
          <p:nvPr>
            <p:ph sz="half" idx="1"/>
          </p:nvPr>
        </p:nvSpPr>
        <p:spPr>
          <a:xfrm>
            <a:off x="677334" y="2160589"/>
            <a:ext cx="4184035" cy="388077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true"/>
          </p:cNvSpPr>
          <p:nvPr>
            <p:ph sz="half" idx="2"/>
          </p:nvPr>
        </p:nvSpPr>
        <p:spPr>
          <a:xfrm>
            <a:off x="5089970" y="2160589"/>
            <a:ext cx="4184034" cy="388077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7" name="Slide Number Placeholder 6"/>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true"/>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true"/>
          </p:cNvSpPr>
          <p:nvPr>
            <p:ph sz="half" idx="2"/>
          </p:nvPr>
        </p:nvSpPr>
        <p:spPr>
          <a:xfrm>
            <a:off x="675745" y="2737245"/>
            <a:ext cx="4185623"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true"/>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true"/>
          </p:cNvSpPr>
          <p:nvPr>
            <p:ph sz="quarter" idx="4"/>
          </p:nvPr>
        </p:nvSpPr>
        <p:spPr>
          <a:xfrm>
            <a:off x="5088384" y="2737245"/>
            <a:ext cx="4185617"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8" name="Footer Placeholder 7"/>
          <p:cNvSpPr>
            <a:spLocks noGrp="true"/>
          </p:cNvSpPr>
          <p:nvPr>
            <p:ph type="ftr" sz="quarter" idx="11"/>
          </p:nvPr>
        </p:nvSpPr>
        <p:spPr/>
        <p:txBody>
          <a:bodyPr/>
          <a:lstStyle/>
          <a:p>
            <a:endParaRPr lang="zh-CN" altLang="en-US"/>
          </a:p>
        </p:txBody>
      </p:sp>
      <p:sp>
        <p:nvSpPr>
          <p:cNvPr id="9" name="Slide Number Placeholder 8"/>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4" name="Footer Placeholder 3"/>
          <p:cNvSpPr>
            <a:spLocks noGrp="true"/>
          </p:cNvSpPr>
          <p:nvPr>
            <p:ph type="ftr" sz="quarter" idx="11"/>
          </p:nvPr>
        </p:nvSpPr>
        <p:spPr/>
        <p:txBody>
          <a:bodyPr/>
          <a:lstStyle/>
          <a:p>
            <a:endParaRPr lang="zh-CN" altLang="en-US"/>
          </a:p>
        </p:txBody>
      </p:sp>
      <p:sp>
        <p:nvSpPr>
          <p:cNvPr id="5" name="Slide Number Placeholder 4"/>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3" name="Footer Placeholder 2"/>
          <p:cNvSpPr>
            <a:spLocks noGrp="true"/>
          </p:cNvSpPr>
          <p:nvPr>
            <p:ph type="ftr" sz="quarter" idx="11"/>
          </p:nvPr>
        </p:nvSpPr>
        <p:spPr/>
        <p:txBody>
          <a:bodyPr/>
          <a:lstStyle/>
          <a:p>
            <a:endParaRPr lang="zh-CN" altLang="en-US"/>
          </a:p>
        </p:txBody>
      </p:sp>
      <p:sp>
        <p:nvSpPr>
          <p:cNvPr id="4" name="Slide Number Placeholder 3"/>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true"/>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true"/>
          </p:cNvSpPr>
          <p:nvPr>
            <p:ph idx="1"/>
          </p:nvPr>
        </p:nvSpPr>
        <p:spPr>
          <a:xfrm>
            <a:off x="4760461" y="514924"/>
            <a:ext cx="4513541" cy="552643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true"/>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7" name="Slide Number Placeholder 6"/>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true"/>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true" noChangeAspect="true"/>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true"/>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true"/>
          </p:cNvSpPr>
          <p:nvPr>
            <p:ph type="dt" sz="half" idx="10"/>
          </p:nvPr>
        </p:nvSpPr>
        <p:spPr/>
        <p:txBody>
          <a:bodyPr/>
          <a:lstStyle/>
          <a:p>
            <a:fld id="{5CBC633A-9A95-4F25-A306-2970151EF478}" type="datetimeFigureOut">
              <a:rPr lang="zh-CN" altLang="en-US" smtClean="0"/>
            </a:fld>
            <a:endParaRPr lang="zh-CN" altLang="en-US"/>
          </a:p>
        </p:txBody>
      </p:sp>
      <p:sp>
        <p:nvSpPr>
          <p:cNvPr id="6" name="Footer Placeholder 5"/>
          <p:cNvSpPr>
            <a:spLocks noGrp="true"/>
          </p:cNvSpPr>
          <p:nvPr>
            <p:ph type="ftr" sz="quarter" idx="11"/>
          </p:nvPr>
        </p:nvSpPr>
        <p:spPr/>
        <p:txBody>
          <a:bodyPr/>
          <a:lstStyle/>
          <a:p>
            <a:endParaRPr lang="zh-CN" altLang="en-US"/>
          </a:p>
        </p:txBody>
      </p:sp>
      <p:sp>
        <p:nvSpPr>
          <p:cNvPr id="7" name="Slide Number Placeholder 6"/>
          <p:cNvSpPr>
            <a:spLocks noGrp="true"/>
          </p:cNvSpPr>
          <p:nvPr>
            <p:ph type="sldNum" sz="quarter" idx="12"/>
          </p:nvPr>
        </p:nvSpPr>
        <p:spPr/>
        <p:txBody>
          <a:bodyPr/>
          <a:lstStyle/>
          <a:p>
            <a:fld id="{F48A4786-FA52-4B0C-B4DE-54A89BD36B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true">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true"/>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true"/>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BC633A-9A95-4F25-A306-2970151EF478}" type="datetimeFigureOut">
              <a:rPr lang="zh-CN" altLang="en-US" smtClean="0"/>
            </a:fld>
            <a:endParaRPr lang="zh-CN" altLang="en-US"/>
          </a:p>
        </p:txBody>
      </p:sp>
      <p:sp>
        <p:nvSpPr>
          <p:cNvPr id="5" name="Footer Placeholder 4"/>
          <p:cNvSpPr>
            <a:spLocks noGrp="true"/>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true"/>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48A4786-FA52-4B0C-B4DE-54A89BD36B4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ctrTitle"/>
          </p:nvPr>
        </p:nvSpPr>
        <p:spPr/>
        <p:txBody>
          <a:bodyPr/>
          <a:lstStyle/>
          <a:p>
            <a:r>
              <a:rPr lang="zh-CN" altLang="en-US"/>
              <a:t>组合计数问题选讲</a:t>
            </a:r>
            <a:endParaRPr lang="zh-CN" altLang="en-US"/>
          </a:p>
        </p:txBody>
      </p:sp>
      <p:sp>
        <p:nvSpPr>
          <p:cNvPr id="3" name="副标题 2"/>
          <p:cNvSpPr>
            <a:spLocks noGrp="true"/>
          </p:cNvSpPr>
          <p:nvPr>
            <p:ph type="subTitle" idx="1"/>
          </p:nvPr>
        </p:nvSpPr>
        <p:spPr/>
        <p:txBody>
          <a:bodyPr/>
          <a:lstStyle/>
          <a:p>
            <a:r>
              <a:rPr lang="zh-CN" altLang="en-US"/>
              <a:t>南京外国语学校 王泽远</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括号序列</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dirty="0"/>
                  <a:t>求有多少个长度为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的括号序列满足其所有子序列中最长合法括号子序列的长度恰好为</a:t>
                </a:r>
                <a14:m>
                  <m:oMath xmlns:m="http://schemas.openxmlformats.org/officeDocument/2006/math">
                    <m:r>
                      <a:rPr lang="en-US" altLang="zh-CN" b="0" i="0" smtClean="0">
                        <a:latin typeface="Cambria Math" panose="02040503050406030204" pitchFamily="18" charset="0"/>
                      </a:rPr>
                      <m:t>2</m:t>
                    </m:r>
                    <m:r>
                      <a:rPr lang="en-US" altLang="zh-CN" b="0" i="1" smtClean="0">
                        <a:latin typeface="Cambria Math" panose="02040503050406030204" pitchFamily="18" charset="0"/>
                      </a:rPr>
                      <m:t>𝑘</m:t>
                    </m:r>
                    <m:r>
                      <a:rPr lang="zh-CN" altLang="en-US" i="1">
                        <a:latin typeface="Cambria Math" panose="02040503050406030204" pitchFamily="18" charset="0"/>
                      </a:rPr>
                      <m:t>，</m:t>
                    </m:r>
                  </m:oMath>
                </a14:m>
                <a:r>
                  <a:rPr lang="zh-CN" altLang="en-US" dirty="0"/>
                  <a:t>多组数据</a:t>
                </a:r>
                <a:endParaRPr lang="en-US" altLang="zh-CN" dirty="0"/>
              </a:p>
              <a:p>
                <a:pPr marL="0" indent="0">
                  <a:buNone/>
                </a:pPr>
                <a:r>
                  <a:rPr lang="en-US" altLang="zh-CN" b="0"/>
                  <a:t> </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5</m:t>
                        </m:r>
                      </m:sup>
                    </m:sSup>
                    <m:r>
                      <a:rPr lang="zh-CN" altLang="en-US"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endParaRPr lang="en-US" altLang="zh-CN" dirty="0"/>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给定 </a:t>
                </a:r>
                <a:r>
                  <a:rPr lang="en-US" altLang="zh-CN"/>
                  <a:t>n,m,S,T</a:t>
                </a:r>
                <a:r>
                  <a:rPr lang="zh-CN" altLang="en-US"/>
                  <a:t>，求：</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𝑆</m:t>
                      </m:r>
                    </m:oMath>
                  </m:oMathPara>
                </a14:m>
                <a:endParaRPr lang="en-US" altLang="zh-CN"/>
              </a:p>
              <a:p>
                <a:pPr marL="0" indent="0">
                  <a:buNone/>
                </a:pPr>
                <a:r>
                  <a:rPr lang="zh-CN" altLang="en-US"/>
                  <a:t>的方案数。其中要求所有数字都是正整数，且前 </a:t>
                </a:r>
                <a:r>
                  <a:rPr lang="en-US" altLang="zh-CN"/>
                  <a:t>n </a:t>
                </a:r>
                <a:r>
                  <a:rPr lang="zh-CN" altLang="en-US"/>
                  <a:t>个数字 </a:t>
                </a:r>
                <a:r>
                  <a:rPr lang="en-US" altLang="zh-CN"/>
                  <a:t>&lt;= T</a:t>
                </a:r>
                <a:r>
                  <a:rPr lang="zh-CN" altLang="en-US"/>
                  <a:t>。</a:t>
                </a:r>
                <a:endParaRPr lang="en-US" altLang="zh-CN"/>
              </a:p>
              <a:p>
                <a:pPr marL="0" indent="0">
                  <a:buNone/>
                </a:pPr>
                <a:r>
                  <a:rPr lang="en-US" altLang="zh-CN"/>
                  <a:t>n&lt;=m&lt;=1e9</a:t>
                </a:r>
                <a:endParaRPr lang="en-US" altLang="zh-CN"/>
              </a:p>
              <a:p>
                <a:pPr marL="0" indent="0">
                  <a:buNone/>
                </a:pPr>
                <a:r>
                  <a:rPr lang="en-US" altLang="zh-CN"/>
                  <a:t>m-n&lt;=1e5</a:t>
                </a:r>
                <a:endParaRPr lang="en-US" altLang="zh-CN"/>
              </a:p>
              <a:p>
                <a:pPr marL="0" indent="0">
                  <a:buNone/>
                </a:pPr>
                <a:r>
                  <a:rPr lang="en-US" altLang="zh-CN"/>
                  <a:t>T&lt;=1e9</a:t>
                </a:r>
                <a:endParaRPr lang="en-US" altLang="zh-CN"/>
              </a:p>
              <a:p>
                <a:pPr marL="0" indent="0">
                  <a:buNone/>
                </a:pPr>
                <a:r>
                  <a:rPr lang="en-US" altLang="zh-CN"/>
                  <a:t>S&lt;=1e18</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设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oMath>
                </a14:m>
                <a:r>
                  <a:rPr lang="zh-CN" altLang="en-US"/>
                  <a:t>，则答案即为求：</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𝑆</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den>
                              </m:f>
                            </m:e>
                          </m:d>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m:oMathPara>
                </a14:m>
                <a:endParaRPr lang="en-US" altLang="zh-CN"/>
              </a:p>
              <a:p>
                <a:pPr marL="0" indent="0">
                  <a:buNone/>
                </a:pPr>
                <a:r>
                  <a:rPr lang="zh-CN" altLang="en-US"/>
                  <a:t>不难发现左侧的组合数是个关于 </a:t>
                </a:r>
                <a:r>
                  <a:rPr lang="en-US" altLang="zh-CN"/>
                  <a:t>i </a:t>
                </a:r>
                <a:r>
                  <a:rPr lang="zh-CN" altLang="en-US"/>
                  <a:t>的 </a:t>
                </a:r>
                <a:r>
                  <a:rPr lang="en-US" altLang="zh-CN"/>
                  <a:t>m-n </a:t>
                </a:r>
                <a:r>
                  <a:rPr lang="zh-CN" altLang="en-US"/>
                  <a:t>次多项式，因此必然可以表示成 </a:t>
                </a:r>
                <a:r>
                  <a:rPr lang="en-US" altLang="zh-CN"/>
                  <a:t>m-n </a:t>
                </a:r>
                <a:r>
                  <a:rPr lang="zh-CN" altLang="en-US"/>
                  <a:t>阶的下降幂多项式。具体的，可以求出 </a:t>
                </a:r>
                <a:r>
                  <a:rPr lang="en-US" altLang="zh-CN"/>
                  <a:t>i=0…m-n </a:t>
                </a:r>
                <a:r>
                  <a:rPr lang="zh-CN" altLang="en-US"/>
                  <a:t>时组合数的值，然后点值转成下降幂多项式即可。</a:t>
                </a:r>
                <a:endParaRPr lang="en-US" altLang="zh-CN"/>
              </a:p>
              <a:p>
                <a:pPr marL="0" indent="0">
                  <a:buNone/>
                </a:pPr>
                <a:r>
                  <a:rPr lang="zh-CN" altLang="en-US"/>
                  <a:t>于是根据前面的套路，现在的问题就变为了求 </a:t>
                </a:r>
                <a:r>
                  <a:rPr lang="en-US" altLang="zh-CN"/>
                  <a:t>F</a:t>
                </a:r>
                <a:r>
                  <a:rPr lang="en-US" altLang="zh-CN" baseline="30000"/>
                  <a:t>n</a:t>
                </a:r>
                <a:r>
                  <a:rPr lang="en-US" altLang="zh-CN"/>
                  <a:t>(x) </a:t>
                </a:r>
                <a:r>
                  <a:rPr lang="zh-CN" altLang="en-US"/>
                  <a:t>的 </a:t>
                </a:r>
                <a:r>
                  <a:rPr lang="en-US" altLang="zh-CN"/>
                  <a:t>0~m-n </a:t>
                </a:r>
                <a:r>
                  <a:rPr lang="zh-CN" altLang="en-US"/>
                  <a:t>阶导在 </a:t>
                </a:r>
                <a:r>
                  <a:rPr lang="en-US" altLang="zh-CN"/>
                  <a:t>x=1 </a:t>
                </a:r>
                <a:r>
                  <a:rPr lang="zh-CN" altLang="en-US"/>
                  <a:t>处的点值。事实上就是求 </a:t>
                </a:r>
                <a:r>
                  <a:rPr lang="en-US" altLang="zh-CN"/>
                  <a:t>F </a:t>
                </a:r>
                <a:r>
                  <a:rPr lang="zh-CN" altLang="en-US"/>
                  <a:t>的 </a:t>
                </a:r>
                <a:r>
                  <a:rPr lang="en-US" altLang="zh-CN"/>
                  <a:t>0~m-n </a:t>
                </a:r>
                <a:r>
                  <a:rPr lang="zh-CN" altLang="en-US"/>
                  <a:t>阶导在 </a:t>
                </a:r>
                <a:r>
                  <a:rPr lang="en-US" altLang="zh-CN"/>
                  <a:t>x=1 </a:t>
                </a:r>
                <a:r>
                  <a:rPr lang="zh-CN" altLang="en-US"/>
                  <a:t>处的点值，然后再 </a:t>
                </a:r>
                <a:r>
                  <a:rPr lang="en-US" altLang="zh-CN"/>
                  <a:t>exp</a:t>
                </a:r>
                <a:r>
                  <a:rPr lang="zh-CN" altLang="en-US"/>
                  <a:t>。</a:t>
                </a:r>
                <a:endParaRPr lang="en-US" altLang="zh-CN"/>
              </a:p>
              <a:p>
                <a:pPr marL="0" indent="0">
                  <a:buNone/>
                </a:pPr>
                <a:r>
                  <a:rPr lang="en-US" altLang="zh-CN"/>
                  <a:t>F</a:t>
                </a:r>
                <a:r>
                  <a:rPr lang="en-US" altLang="zh-CN" baseline="30000"/>
                  <a:t>(k)</a:t>
                </a:r>
                <a:r>
                  <a:rPr lang="en-US" altLang="zh-CN"/>
                  <a:t>(1) </a:t>
                </a:r>
                <a:r>
                  <a:rPr lang="zh-CN" altLang="en-US"/>
                  <a:t>显然很好求，这就是 </a:t>
                </a:r>
                <a:r>
                  <a:rPr lang="en-US" altLang="zh-CN"/>
                  <a:t>k </a:t>
                </a:r>
                <a:r>
                  <a:rPr lang="zh-CN" altLang="en-US"/>
                  <a:t>阶下降幂求和，最终应该是 </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bar>
                          </m:sup>
                        </m:sSup>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oMath>
                </a14:m>
                <a:r>
                  <a:rPr lang="zh-CN" altLang="en-US"/>
                  <a:t>，因此问题就解决了，复杂度 </a:t>
                </a:r>
                <a:r>
                  <a:rPr lang="en-US" altLang="zh-CN"/>
                  <a:t>O((m-n)log(m-n))</a:t>
                </a:r>
                <a:r>
                  <a:rPr lang="zh-CN" altLang="en-US"/>
                  <a:t>。</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179"/>
                </a:stretch>
              </a:blipFill>
            </p:spPr>
            <p:txBody>
              <a:bodyPr/>
              <a:lstStyle/>
              <a:p>
                <a:r>
                  <a:rPr lang="zh-CN" alt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097280" y="1864588"/>
                <a:ext cx="10058400" cy="4023360"/>
              </a:xfrm>
            </p:spPr>
            <p:txBody>
              <a:bodyPr/>
              <a:lstStyle/>
              <a:p>
                <a:pPr marL="0" indent="0">
                  <a:buNone/>
                </a:pPr>
                <a:r>
                  <a:rPr lang="zh-CN" altLang="en-US"/>
                  <a:t>使用一个随机数生成器生成序列 </a:t>
                </a:r>
                <a:r>
                  <a:rPr lang="en-US" altLang="zh-CN"/>
                  <a:t>a1,…,an</a:t>
                </a:r>
                <a:r>
                  <a:rPr lang="zh-CN" altLang="en-US"/>
                  <a:t>，生成 </a:t>
                </a:r>
                <a:r>
                  <a:rPr lang="en-US" altLang="zh-CN"/>
                  <a:t>i </a:t>
                </a:r>
                <a:r>
                  <a:rPr lang="zh-CN" altLang="en-US"/>
                  <a:t>的概率是 </a:t>
                </a:r>
                <a14:m>
                  <m:oMath xmlns:m="http://schemas.openxmlformats.org/officeDocument/2006/math">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𝑖</m:t>
                            </m:r>
                          </m:den>
                        </m:f>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𝑖</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sup>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r>
                      <a:rPr lang="zh-CN" altLang="en-US" i="1">
                        <a:latin typeface="Cambria Math" panose="02040503050406030204" pitchFamily="18" charset="0"/>
                      </a:rPr>
                      <m:t>。</m:t>
                    </m:r>
                  </m:oMath>
                </a14:m>
                <a:endParaRPr lang="en-US" altLang="zh-CN"/>
              </a:p>
              <a:p>
                <a:pPr marL="0" indent="0">
                  <a:buNone/>
                </a:pPr>
                <a:r>
                  <a:rPr lang="zh-CN" altLang="en-US"/>
                  <a:t>给定一个多项式 </a:t>
                </a:r>
                <a:r>
                  <a:rPr lang="en-US" altLang="zh-CN"/>
                  <a:t>f </a:t>
                </a:r>
                <a:r>
                  <a:rPr lang="zh-CN" altLang="en-US"/>
                  <a:t>在 </a:t>
                </a:r>
                <a:r>
                  <a:rPr lang="en-US" altLang="zh-CN"/>
                  <a:t>x=0,…,N </a:t>
                </a:r>
                <a:r>
                  <a:rPr lang="zh-CN" altLang="en-US"/>
                  <a:t>的点值，并且 </a:t>
                </a:r>
                <a:r>
                  <a:rPr lang="en-US" altLang="zh-CN"/>
                  <a:t>f </a:t>
                </a:r>
                <a:r>
                  <a:rPr lang="zh-CN" altLang="en-US"/>
                  <a:t>是个不超过 </a:t>
                </a:r>
                <a:r>
                  <a:rPr lang="en-US" altLang="zh-CN"/>
                  <a:t>N </a:t>
                </a:r>
                <a:r>
                  <a:rPr lang="zh-CN" altLang="en-US"/>
                  <a:t>次的多项式。</a:t>
                </a:r>
                <a:endParaRPr lang="en-US" altLang="zh-CN"/>
              </a:p>
              <a:p>
                <a:pPr marL="0" indent="0">
                  <a:buNone/>
                </a:pPr>
                <a:r>
                  <a:rPr lang="zh-CN" altLang="en-US"/>
                  <a:t>你需要求出这个随机的方式下，所有满足 </a:t>
                </a:r>
                <a:r>
                  <a:rPr lang="en-US" altLang="zh-CN"/>
                  <a:t>0&lt;=bi&lt;=ai </a:t>
                </a:r>
                <a:r>
                  <a:rPr lang="zh-CN" altLang="en-US"/>
                  <a:t>的序列 </a:t>
                </a:r>
                <a:r>
                  <a:rPr lang="en-US" altLang="zh-CN"/>
                  <a:t>b</a:t>
                </a:r>
                <a:r>
                  <a:rPr lang="zh-CN" altLang="en-US"/>
                  <a:t>，</a:t>
                </a:r>
                <a:r>
                  <a:rPr lang="en-US" altLang="zh-CN"/>
                  <a:t>f(b1+…+bn) </a:t>
                </a:r>
                <a:r>
                  <a:rPr lang="zh-CN" altLang="en-US"/>
                  <a:t>的和的期望。</a:t>
                </a:r>
                <a:endParaRPr lang="en-US" altLang="zh-CN"/>
              </a:p>
              <a:p>
                <a:pPr marL="0" indent="0">
                  <a:buNone/>
                </a:pPr>
                <a:r>
                  <a:rPr lang="en-US" altLang="zh-CN"/>
                  <a:t>N&lt;=1e5</a:t>
                </a:r>
                <a:endParaRPr lang="en-US" altLang="zh-CN"/>
              </a:p>
              <a:p>
                <a:pPr marL="0" indent="0">
                  <a:buNone/>
                </a:pPr>
                <a:r>
                  <a:rPr lang="en-US" altLang="zh-CN"/>
                  <a:t>n,M,p&lt;998244353</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097280" y="1864588"/>
                <a:ext cx="10058400" cy="4023360"/>
              </a:xfrm>
              <a:blipFill rotWithShape="true">
                <a:blip r:embed="rId1"/>
                <a:stretch>
                  <a:fillRect t="-6" b="6"/>
                </a:stretch>
              </a:blipFill>
            </p:spPr>
            <p:txBody>
              <a:bodyPr/>
              <a:lstStyle/>
              <a:p>
                <a:r>
                  <a:rPr lang="zh-CN" altLang="en-US">
                    <a:noFill/>
                  </a:rPr>
                  <a:t> </a:t>
                </a: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lnSpcReduction="10000"/>
              </a:bodyPr>
              <a:lstStyle/>
              <a:p>
                <a:pPr marL="0" indent="0">
                  <a:buNone/>
                </a:pPr>
                <a:r>
                  <a:rPr lang="zh-CN" altLang="en-US"/>
                  <a:t>设随机一次 </a:t>
                </a:r>
                <a:r>
                  <a:rPr lang="en-US" altLang="zh-CN"/>
                  <a:t>a </a:t>
                </a:r>
                <a:r>
                  <a:rPr lang="zh-CN" altLang="en-US"/>
                  <a:t>之后取 </a:t>
                </a:r>
                <a:r>
                  <a:rPr lang="en-US" altLang="zh-CN"/>
                  <a:t>b </a:t>
                </a:r>
                <a:r>
                  <a:rPr lang="zh-CN" altLang="en-US"/>
                  <a:t>的概率的生成函数为 </a:t>
                </a:r>
                <a:r>
                  <a:rPr lang="en-US" altLang="zh-CN"/>
                  <a:t>G(x)</a:t>
                </a:r>
                <a:r>
                  <a:rPr lang="zh-CN" altLang="en-US"/>
                  <a:t>，则答案为：</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m:oMathPara>
                </a14:m>
                <a:endParaRPr lang="en-US" altLang="zh-CN"/>
              </a:p>
              <a:p>
                <a:pPr marL="0" indent="0">
                  <a:buNone/>
                </a:pPr>
                <a:r>
                  <a:rPr lang="zh-CN" altLang="en-US"/>
                  <a:t>事实上 </a:t>
                </a:r>
                <a:r>
                  <a:rPr lang="en-US" altLang="zh-CN"/>
                  <a:t>G(1),G'(1),… </a:t>
                </a:r>
                <a:r>
                  <a:rPr lang="zh-CN" altLang="en-US"/>
                  <a:t>是比较好求的。</a:t>
                </a:r>
                <a:endParaRPr lang="en-US" altLang="zh-CN"/>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𝑘</m:t>
                                  </m:r>
                                </m:e>
                              </m:bar>
                            </m:sup>
                          </m:sSup>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𝑀</m:t>
                              </m:r>
                            </m:sup>
                            <m:e>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𝑗</m:t>
                                      </m:r>
                                    </m:den>
                                  </m:f>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d>
                                </m:e>
                                <m:sup>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𝑗</m:t>
                                  </m:r>
                                </m:sup>
                              </m:sSup>
                            </m:e>
                          </m:nary>
                        </m:e>
                      </m:nary>
                    </m:oMath>
                  </m:oMathPara>
                </a14:m>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sup>
                        <m:e>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𝑗</m:t>
                                  </m:r>
                                </m:den>
                              </m:f>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e>
                              </m:d>
                            </m:e>
                            <m:sup>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𝑗</m:t>
                              </m:r>
                            </m:sup>
                          </m:sSup>
                        </m:e>
                      </m:nary>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bar>
                        </m:sup>
                      </m:sSup>
                    </m:oMath>
                  </m:oMathPara>
                </a14:m>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sup>
                        <m:e>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𝑗</m:t>
                                  </m:r>
                                </m:den>
                              </m:f>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e>
                              </m:d>
                            </m:e>
                            <m:sup>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𝑗</m:t>
                              </m:r>
                            </m:sup>
                          </m:sSup>
                        </m:e>
                      </m:nary>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e>
                      </m:d>
                    </m:oMath>
                  </m:oMathPara>
                </a14:m>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sup>
                        <m:e>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𝑗</m:t>
                                  </m:r>
                                </m:den>
                              </m:f>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e>
                              </m:d>
                            </m:e>
                            <m:sup>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𝑗</m:t>
                              </m:r>
                            </m:sup>
                          </m:sSup>
                        </m:e>
                      </m:nary>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𝑘</m:t>
                                  </m:r>
                                </m:den>
                              </m:f>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e>
                          </m:d>
                        </m:e>
                      </m:d>
                    </m:oMath>
                  </m:oMathPara>
                </a14:m>
                <a:endParaRPr lang="en-US" altLang="zh-CN"/>
              </a:p>
              <a:p>
                <a:pPr marL="0" indent="0">
                  <a:buNone/>
                </a:pPr>
                <a:r>
                  <a:rPr lang="zh-CN" altLang="en-US"/>
                  <a:t>下面仅对 </a:t>
                </a:r>
                <a:r>
                  <a:rPr lang="en-US" altLang="zh-CN"/>
                  <a:t>C(j,k) </a:t>
                </a:r>
                <a:r>
                  <a:rPr lang="zh-CN" altLang="en-US"/>
                  <a:t>举例：</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sup>
                        <m:e>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𝑗</m:t>
                                  </m:r>
                                </m:den>
                              </m:f>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e>
                              </m:d>
                            </m:e>
                            <m:sup>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𝑗</m:t>
                              </m:r>
                            </m:sup>
                          </m:sSup>
                        </m:e>
                      </m:nary>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𝑗</m:t>
                              </m:r>
                            </m:num>
                            <m:den>
                              <m:r>
                                <a:rPr lang="en-US" altLang="zh-CN" b="0" i="1" smtClean="0">
                                  <a:latin typeface="Cambria Math" panose="02040503050406030204" pitchFamily="18" charset="0"/>
                                </a:rPr>
                                <m:t>𝑘</m:t>
                              </m:r>
                            </m:den>
                          </m:f>
                        </m:e>
                      </m:d>
                    </m:oMath>
                  </m:oMathPara>
                </a14:m>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𝑀</m:t>
                              </m:r>
                            </m:num>
                            <m:den>
                              <m:r>
                                <a:rPr lang="en-US" altLang="zh-CN" b="0" i="1" smtClean="0">
                                  <a:latin typeface="Cambria Math" panose="02040503050406030204" pitchFamily="18" charset="0"/>
                                </a:rPr>
                                <m:t>𝑘</m:t>
                              </m:r>
                            </m:den>
                          </m:f>
                        </m:e>
                      </m:d>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e>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num>
                                <m:den>
                                  <m:r>
                                    <a:rPr lang="en-US" altLang="zh-CN" i="1">
                                      <a:latin typeface="Cambria Math" panose="02040503050406030204" pitchFamily="18" charset="0"/>
                                    </a:rPr>
                                    <m:t>𝑗</m:t>
                                  </m:r>
                                </m:den>
                              </m:f>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𝑝</m:t>
                                  </m:r>
                                </m:e>
                              </m:d>
                            </m:e>
                            <m:sup>
                              <m:r>
                                <a:rPr lang="en-US" altLang="zh-CN" i="1">
                                  <a:latin typeface="Cambria Math" panose="02040503050406030204" pitchFamily="18" charset="0"/>
                                </a:rPr>
                                <m:t>𝑀</m:t>
                              </m:r>
                              <m:r>
                                <a:rPr lang="en-US" altLang="zh-CN" i="1">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𝑗</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𝑗</m:t>
                              </m:r>
                            </m:sup>
                          </m:sSup>
                        </m:e>
                      </m:nary>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𝑘</m:t>
                          </m:r>
                        </m:sup>
                      </m:sSup>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𝑀</m:t>
                              </m:r>
                            </m:num>
                            <m:den>
                              <m:r>
                                <a:rPr lang="en-US" altLang="zh-CN" i="1">
                                  <a:latin typeface="Cambria Math" panose="02040503050406030204" pitchFamily="18" charset="0"/>
                                </a:rPr>
                                <m:t>𝑘</m:t>
                              </m:r>
                            </m:den>
                          </m:f>
                        </m:e>
                      </m:d>
                    </m:oMath>
                  </m:oMathPara>
                </a14:m>
                <a:endParaRPr lang="en-US" altLang="zh-CN"/>
              </a:p>
              <a:p>
                <a:pPr marL="0" indent="0">
                  <a:buNone/>
                </a:pPr>
                <a:r>
                  <a:rPr lang="zh-CN" altLang="en-US"/>
                  <a:t>于是对 </a:t>
                </a:r>
                <a:r>
                  <a:rPr lang="en-US" altLang="zh-CN"/>
                  <a:t>G</a:t>
                </a:r>
                <a:r>
                  <a:rPr lang="en-US" altLang="zh-CN" baseline="30000"/>
                  <a:t>n</a:t>
                </a:r>
                <a:r>
                  <a:rPr lang="en-US" altLang="zh-CN"/>
                  <a:t>(x) </a:t>
                </a:r>
                <a:r>
                  <a:rPr lang="zh-CN" altLang="en-US"/>
                  <a:t>求 </a:t>
                </a:r>
                <a:r>
                  <a:rPr lang="en-US" altLang="zh-CN"/>
                  <a:t>k </a:t>
                </a:r>
                <a:r>
                  <a:rPr lang="zh-CN" altLang="en-US"/>
                  <a:t>阶导就变成了多项式 </a:t>
                </a:r>
                <a:r>
                  <a:rPr lang="en-US" altLang="zh-CN"/>
                  <a:t>exp</a:t>
                </a:r>
                <a:r>
                  <a:rPr lang="zh-CN" altLang="en-US"/>
                  <a:t>。</a:t>
                </a:r>
                <a:endParaRPr lang="en-US" altLang="zh-CN"/>
              </a:p>
              <a:p>
                <a:pPr marL="0" indent="0">
                  <a:buNone/>
                </a:pPr>
                <a:r>
                  <a:rPr lang="zh-CN" altLang="en-US"/>
                  <a:t>然后把 </a:t>
                </a:r>
                <a:r>
                  <a:rPr lang="en-US" altLang="zh-CN"/>
                  <a:t>f </a:t>
                </a:r>
                <a:r>
                  <a:rPr lang="zh-CN" altLang="en-US"/>
                  <a:t>插值成下降幂多项式即可。总复杂度 </a:t>
                </a:r>
                <a:r>
                  <a:rPr lang="en-US" altLang="zh-CN"/>
                  <a:t>n log n</a:t>
                </a:r>
                <a:r>
                  <a:rPr lang="zh-CN" altLang="en-US"/>
                  <a:t>。</a:t>
                </a:r>
                <a:endParaRPr lang="zh-CN" altLang="en-US"/>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295"/>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括号序列问题仍然考虑左括号为 </a:t>
                </a:r>
                <a:r>
                  <a:rPr lang="en-US" altLang="zh-CN"/>
                  <a:t>+1</a:t>
                </a:r>
                <a:r>
                  <a:rPr lang="zh-CN" altLang="en-US"/>
                  <a:t>，右括号为 </a:t>
                </a:r>
                <a:r>
                  <a:rPr lang="en-US" altLang="zh-CN"/>
                  <a:t>-1.</a:t>
                </a:r>
                <a:endParaRPr lang="en-US" altLang="zh-CN"/>
              </a:p>
              <a:p>
                <a:pPr marL="0" indent="0">
                  <a:buNone/>
                </a:pPr>
                <a:r>
                  <a:rPr lang="zh-CN" altLang="en-US"/>
                  <a:t>仔细分析后可以发现设前缀和为 </a:t>
                </a:r>
                <a:r>
                  <a:rPr lang="en-US" altLang="zh-CN"/>
                  <a:t>si</a:t>
                </a:r>
                <a:r>
                  <a:rPr lang="zh-CN" altLang="en-US"/>
                  <a:t>，那么最长合法括号子序列长度为 </a:t>
                </a:r>
                <a:r>
                  <a:rPr lang="en-US" altLang="zh-CN"/>
                  <a:t>n-sn+2min{si}</a:t>
                </a:r>
                <a:r>
                  <a:rPr lang="zh-CN" altLang="en-US"/>
                  <a:t>。</a:t>
                </a:r>
                <a:endParaRPr lang="en-US" altLang="zh-CN"/>
              </a:p>
              <a:p>
                <a:pPr marL="0" indent="0">
                  <a:buNone/>
                </a:pPr>
                <a:r>
                  <a:rPr lang="zh-CN" altLang="en-US"/>
                  <a:t>枚举 </a:t>
                </a:r>
                <a:r>
                  <a:rPr lang="en-US" altLang="zh-CN"/>
                  <a:t>min{si}=t</a:t>
                </a:r>
                <a:r>
                  <a:rPr lang="zh-CN" altLang="en-US"/>
                  <a:t>，则 </a:t>
                </a:r>
                <a:r>
                  <a:rPr lang="en-US" altLang="zh-CN"/>
                  <a:t>sn=n+2t-2k</a:t>
                </a:r>
                <a:r>
                  <a:rPr lang="zh-CN" altLang="en-US"/>
                  <a:t>，然后用 </a:t>
                </a:r>
                <a:r>
                  <a:rPr lang="en-US" altLang="zh-CN"/>
                  <a:t>min{si}&gt;=t </a:t>
                </a:r>
                <a:r>
                  <a:rPr lang="zh-CN" altLang="en-US"/>
                  <a:t>减掉 </a:t>
                </a:r>
                <a:r>
                  <a:rPr lang="en-US" altLang="zh-CN"/>
                  <a:t>min{si}&gt;t </a:t>
                </a:r>
                <a:r>
                  <a:rPr lang="zh-CN" altLang="en-US"/>
                  <a:t>的答案即可。这就相当于从 </a:t>
                </a:r>
                <a:r>
                  <a:rPr lang="en-US" altLang="zh-CN"/>
                  <a:t>(0,0) </a:t>
                </a:r>
                <a:r>
                  <a:rPr lang="zh-CN" altLang="en-US"/>
                  <a:t>走到 </a:t>
                </a:r>
                <a:r>
                  <a:rPr lang="en-US" altLang="zh-CN"/>
                  <a:t>(n,sn) </a:t>
                </a:r>
                <a:r>
                  <a:rPr lang="zh-CN" altLang="en-US"/>
                  <a:t>不经过 </a:t>
                </a:r>
                <a:r>
                  <a:rPr lang="en-US" altLang="zh-CN"/>
                  <a:t>y=t-1 </a:t>
                </a:r>
                <a:r>
                  <a:rPr lang="zh-CN" altLang="en-US"/>
                  <a:t>这条直线的方案数。</a:t>
                </a:r>
                <a:endParaRPr lang="en-US" altLang="zh-CN"/>
              </a:p>
              <a:p>
                <a:pPr marL="0" indent="0">
                  <a:buNone/>
                </a:pPr>
                <a:r>
                  <a:rPr lang="zh-CN" altLang="en-US"/>
                  <a:t>根据翻折引理，方案数就是没有直线限制的方案减掉按直线翻折终点后的方案。即</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e>
                              </m:d>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en-US" altLang="zh-CN"/>
              </a:p>
              <a:p>
                <a:pPr marL="0" indent="0">
                  <a:buNone/>
                </a:pPr>
                <a:r>
                  <a:rPr lang="zh-CN" altLang="en-US"/>
                  <a:t>然后减掉 </a:t>
                </a:r>
                <a:r>
                  <a:rPr lang="en-US" altLang="zh-CN"/>
                  <a:t>min{si}&gt;t </a:t>
                </a:r>
                <a:r>
                  <a:rPr lang="zh-CN" altLang="en-US"/>
                  <a:t>的答案。即从 </a:t>
                </a:r>
                <a:r>
                  <a:rPr lang="en-US" altLang="zh-CN"/>
                  <a:t>(0,0) </a:t>
                </a:r>
                <a:r>
                  <a:rPr lang="zh-CN" altLang="en-US"/>
                  <a:t>走到 </a:t>
                </a:r>
                <a:r>
                  <a:rPr lang="en-US" altLang="zh-CN"/>
                  <a:t>(n,sn) </a:t>
                </a:r>
                <a:r>
                  <a:rPr lang="zh-CN" altLang="en-US"/>
                  <a:t>不经过 </a:t>
                </a:r>
                <a:r>
                  <a:rPr lang="en-US" altLang="zh-CN"/>
                  <a:t>y=t </a:t>
                </a:r>
                <a:r>
                  <a:rPr lang="zh-CN" altLang="en-US"/>
                  <a:t>的方案数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a:t>。相减即得方案数为 </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a:t>，和 </a:t>
                </a:r>
                <a:r>
                  <a:rPr lang="en-US" altLang="zh-CN"/>
                  <a:t>t </a:t>
                </a:r>
                <a:r>
                  <a:rPr lang="zh-CN" altLang="en-US"/>
                  <a:t>是无关的！</a:t>
                </a:r>
                <a:endParaRPr lang="en-US" altLang="zh-CN"/>
              </a:p>
              <a:p>
                <a:pPr marL="0" indent="0">
                  <a:buNone/>
                </a:pPr>
                <a:r>
                  <a:rPr lang="zh-CN" altLang="en-US"/>
                  <a:t>同时有不等式 </a:t>
                </a:r>
                <a:r>
                  <a:rPr lang="en-US" altLang="zh-CN"/>
                  <a:t>sn&gt;=min{si} </a:t>
                </a:r>
                <a:r>
                  <a:rPr lang="zh-CN" altLang="en-US"/>
                  <a:t>即 </a:t>
                </a:r>
                <a:r>
                  <a:rPr lang="en-US" altLang="zh-CN"/>
                  <a:t>t&gt;=2k-n</a:t>
                </a:r>
                <a:r>
                  <a:rPr lang="zh-CN" altLang="en-US"/>
                  <a:t>，因此 </a:t>
                </a:r>
                <a:r>
                  <a:rPr lang="en-US" altLang="zh-CN"/>
                  <a:t>t </a:t>
                </a:r>
                <a:r>
                  <a:rPr lang="zh-CN" altLang="en-US"/>
                  <a:t>总共有 </a:t>
                </a:r>
                <a:r>
                  <a:rPr lang="en-US" altLang="zh-CN"/>
                  <a:t>n+1-2k </a:t>
                </a:r>
                <a:r>
                  <a:rPr lang="zh-CN" altLang="en-US"/>
                  <a:t>种取值。答案为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e>
                    </m:d>
                    <m:r>
                      <a:rPr lang="en-US" altLang="zh-CN" i="1">
                        <a:latin typeface="Cambria Math" panose="02040503050406030204" pitchFamily="18" charset="0"/>
                      </a:rPr>
                      <m:t>−</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b="0" i="1" smtClean="0">
                        <a:latin typeface="Cambria Math" panose="02040503050406030204" pitchFamily="18" charset="0"/>
                      </a:rPr>
                      <m:t>)</m:t>
                    </m:r>
                  </m:oMath>
                </a14:m>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859" b="-1735"/>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某道省选题</a:t>
            </a:r>
            <a:endParaRPr lang="zh-CN" altLang="en-US"/>
          </a:p>
        </p:txBody>
      </p:sp>
      <p:sp>
        <p:nvSpPr>
          <p:cNvPr id="3" name="内容占位符 2"/>
          <p:cNvSpPr>
            <a:spLocks noGrp="true"/>
          </p:cNvSpPr>
          <p:nvPr>
            <p:ph idx="1"/>
          </p:nvPr>
        </p:nvSpPr>
        <p:spPr/>
        <p:txBody>
          <a:bodyPr/>
          <a:lstStyle/>
          <a:p>
            <a:pPr marL="0" indent="0">
              <a:buNone/>
            </a:pPr>
            <a:r>
              <a:rPr lang="zh-CN" altLang="en-US"/>
              <a:t>一棵树，每条边限制两个端点的大小关系（限制 </a:t>
            </a:r>
            <a:r>
              <a:rPr lang="en-US" altLang="zh-CN"/>
              <a:t>a[u]&gt;a[v] </a:t>
            </a:r>
            <a:r>
              <a:rPr lang="zh-CN" altLang="en-US"/>
              <a:t>或 </a:t>
            </a:r>
            <a:r>
              <a:rPr lang="en-US" altLang="zh-CN"/>
              <a:t>a[u]&lt;a[v]</a:t>
            </a:r>
            <a:r>
              <a:rPr lang="zh-CN" altLang="en-US"/>
              <a:t>）。</a:t>
            </a:r>
            <a:endParaRPr lang="en-US" altLang="zh-CN"/>
          </a:p>
          <a:p>
            <a:pPr marL="0" indent="0">
              <a:buNone/>
            </a:pPr>
            <a:r>
              <a:rPr lang="zh-CN" altLang="en-US"/>
              <a:t>求有多少种符合要求的排列 </a:t>
            </a:r>
            <a:r>
              <a:rPr lang="en-US" altLang="zh-CN"/>
              <a:t>a </a:t>
            </a:r>
            <a:r>
              <a:rPr lang="zh-CN" altLang="en-US"/>
              <a:t>满足整棵树的限制。</a:t>
            </a:r>
            <a:endParaRPr lang="en-US" altLang="zh-CN"/>
          </a:p>
          <a:p>
            <a:pPr marL="0" indent="0">
              <a:buNone/>
            </a:pPr>
            <a:r>
              <a:rPr lang="en-US" altLang="zh-CN"/>
              <a:t>n&lt;=5000</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考虑如果所有边都是朝一个方向的话很好做。答案就是 </a:t>
            </a:r>
            <a:r>
              <a:rPr lang="en-US" altLang="zh-CN"/>
              <a:t>n! </a:t>
            </a:r>
            <a:r>
              <a:rPr lang="zh-CN" altLang="en-US"/>
              <a:t>除以每个子树的大小。</a:t>
            </a:r>
            <a:endParaRPr lang="en-US" altLang="zh-CN"/>
          </a:p>
          <a:p>
            <a:pPr marL="0" indent="0">
              <a:buNone/>
            </a:pPr>
            <a:r>
              <a:rPr lang="zh-CN" altLang="en-US"/>
              <a:t>如果存在反向边的话，暴力枚举断开若干个反向边，剩下的边改为正向，然后计算答案。容斥即可。这样暴力做的复杂度是 </a:t>
            </a:r>
            <a:r>
              <a:rPr lang="en-US" altLang="zh-CN"/>
              <a:t>O(2^n*n) </a:t>
            </a:r>
            <a:r>
              <a:rPr lang="zh-CN" altLang="en-US"/>
              <a:t>的。</a:t>
            </a:r>
            <a:endParaRPr lang="en-US" altLang="zh-CN"/>
          </a:p>
          <a:p>
            <a:pPr marL="0" indent="0">
              <a:buNone/>
            </a:pPr>
            <a:r>
              <a:rPr lang="zh-CN" altLang="en-US"/>
              <a:t>考虑 </a:t>
            </a:r>
            <a:r>
              <a:rPr lang="en-US" altLang="zh-CN"/>
              <a:t>dp</a:t>
            </a:r>
            <a:r>
              <a:rPr lang="zh-CN" altLang="en-US"/>
              <a:t>，</a:t>
            </a:r>
            <a:r>
              <a:rPr lang="en-US" altLang="zh-CN"/>
              <a:t>f(i,j,k) </a:t>
            </a:r>
            <a:r>
              <a:rPr lang="zh-CN" altLang="en-US"/>
              <a:t>表示以 </a:t>
            </a:r>
            <a:r>
              <a:rPr lang="en-US" altLang="zh-CN"/>
              <a:t>i </a:t>
            </a:r>
            <a:r>
              <a:rPr lang="zh-CN" altLang="en-US"/>
              <a:t>为根的子树，当前 </a:t>
            </a:r>
            <a:r>
              <a:rPr lang="en-US" altLang="zh-CN"/>
              <a:t>i </a:t>
            </a:r>
            <a:r>
              <a:rPr lang="zh-CN" altLang="en-US"/>
              <a:t>所在连通块内有 </a:t>
            </a:r>
            <a:r>
              <a:rPr lang="en-US" altLang="zh-CN"/>
              <a:t>j </a:t>
            </a:r>
            <a:r>
              <a:rPr lang="zh-CN" altLang="en-US"/>
              <a:t>个点，总共反向 </a:t>
            </a:r>
            <a:r>
              <a:rPr lang="en-US" altLang="zh-CN"/>
              <a:t>k </a:t>
            </a:r>
            <a:r>
              <a:rPr lang="zh-CN" altLang="en-US"/>
              <a:t>条边的方案数。合并两棵子树时，如果边是正向的，那么直接合并；否则要么断开，要么让 </a:t>
            </a:r>
            <a:r>
              <a:rPr lang="en-US" altLang="zh-CN"/>
              <a:t>k+1 </a:t>
            </a:r>
            <a:r>
              <a:rPr lang="zh-CN" altLang="en-US"/>
              <a:t>并且按照正向合并。</a:t>
            </a:r>
            <a:endParaRPr lang="en-US" altLang="zh-CN"/>
          </a:p>
          <a:p>
            <a:pPr marL="0" indent="0">
              <a:buNone/>
            </a:pPr>
            <a:r>
              <a:rPr lang="zh-CN" altLang="en-US"/>
              <a:t>复杂度 </a:t>
            </a:r>
            <a:r>
              <a:rPr lang="en-US" altLang="zh-CN"/>
              <a:t>n </a:t>
            </a:r>
            <a:r>
              <a:rPr lang="zh-CN" altLang="en-US"/>
              <a:t>的若干次方。</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考虑最后的容斥只需要关注 </a:t>
            </a:r>
            <a:r>
              <a:rPr lang="en-US" altLang="zh-CN"/>
              <a:t>k </a:t>
            </a:r>
            <a:r>
              <a:rPr lang="zh-CN" altLang="en-US"/>
              <a:t>的奇偶性，因此第三维完全可以省掉。</a:t>
            </a:r>
            <a:endParaRPr lang="en-US" altLang="zh-CN"/>
          </a:p>
          <a:p>
            <a:pPr marL="0" indent="0">
              <a:buNone/>
            </a:pPr>
            <a:r>
              <a:rPr lang="zh-CN" altLang="en-US"/>
              <a:t>即合并两棵子树时，如果边是正向则直接合并，否则值就是断开的方案减掉把边正向的方案。</a:t>
            </a:r>
            <a:endParaRPr lang="en-US" altLang="zh-CN"/>
          </a:p>
          <a:p>
            <a:pPr marL="0" indent="0">
              <a:buNone/>
            </a:pPr>
            <a:r>
              <a:rPr lang="zh-CN" altLang="en-US"/>
              <a:t>因此就是一个简单的树背包，复杂度 </a:t>
            </a:r>
            <a:r>
              <a:rPr lang="en-US" altLang="zh-CN"/>
              <a:t>O(n^2)</a:t>
            </a:r>
            <a:r>
              <a:rPr lang="zh-CN" altLang="en-US"/>
              <a: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LOJ </a:t>
            </a:r>
            <a:r>
              <a:rPr lang="zh-CN" altLang="en-US"/>
              <a:t>不等关系</a:t>
            </a:r>
            <a:endParaRPr lang="zh-CN" altLang="en-US"/>
          </a:p>
        </p:txBody>
      </p:sp>
      <p:sp>
        <p:nvSpPr>
          <p:cNvPr id="3" name="内容占位符 2"/>
          <p:cNvSpPr>
            <a:spLocks noGrp="true"/>
          </p:cNvSpPr>
          <p:nvPr>
            <p:ph idx="1"/>
          </p:nvPr>
        </p:nvSpPr>
        <p:spPr/>
        <p:txBody>
          <a:bodyPr/>
          <a:lstStyle/>
          <a:p>
            <a:pPr marL="0" indent="0">
              <a:buNone/>
            </a:pPr>
            <a:r>
              <a:rPr lang="zh-CN" altLang="en-US"/>
              <a:t>一个排列，相邻两个数有 </a:t>
            </a:r>
            <a:r>
              <a:rPr lang="en-US" altLang="zh-CN"/>
              <a:t>&gt; </a:t>
            </a:r>
            <a:r>
              <a:rPr lang="zh-CN" altLang="en-US"/>
              <a:t>或者 </a:t>
            </a:r>
            <a:r>
              <a:rPr lang="en-US" altLang="zh-CN"/>
              <a:t>&lt; </a:t>
            </a:r>
            <a:r>
              <a:rPr lang="zh-CN" altLang="en-US"/>
              <a:t>的限制，求有多少种满足要求的排列。</a:t>
            </a:r>
            <a:endParaRPr lang="en-US" altLang="zh-CN"/>
          </a:p>
          <a:p>
            <a:pPr marL="0" indent="0">
              <a:buNone/>
            </a:pPr>
            <a:r>
              <a:rPr lang="en-US" altLang="zh-CN"/>
              <a:t>n&lt;=1e5</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显然和第一题一样容斥，考虑这次怎么做。定义 </a:t>
                </a:r>
                <a:r>
                  <a:rPr lang="en-US" altLang="zh-CN"/>
                  <a:t>&lt; </a:t>
                </a:r>
                <a:r>
                  <a:rPr lang="zh-CN" altLang="en-US"/>
                  <a:t>是正向的。</a:t>
                </a:r>
                <a:endParaRPr lang="en-US" altLang="zh-CN"/>
              </a:p>
              <a:p>
                <a:pPr marL="0" indent="0">
                  <a:buNone/>
                </a:pPr>
                <a:r>
                  <a:rPr lang="zh-CN" altLang="en-US"/>
                  <a:t>如果 </a:t>
                </a:r>
                <a:r>
                  <a:rPr lang="en-US" altLang="zh-CN"/>
                  <a:t>i-1 </a:t>
                </a:r>
                <a:r>
                  <a:rPr lang="zh-CN" altLang="en-US"/>
                  <a:t>和 </a:t>
                </a:r>
                <a:r>
                  <a:rPr lang="en-US" altLang="zh-CN"/>
                  <a:t>i </a:t>
                </a:r>
                <a:r>
                  <a:rPr lang="zh-CN" altLang="en-US"/>
                  <a:t>是</a:t>
                </a:r>
                <a:r>
                  <a:rPr lang="en-US" altLang="zh-CN"/>
                  <a:t> &lt;</a:t>
                </a:r>
                <a:r>
                  <a:rPr lang="zh-CN" altLang="en-US"/>
                  <a:t>，那么 </a:t>
                </a:r>
                <a:r>
                  <a:rPr lang="en-US" altLang="zh-CN"/>
                  <a:t>f(i,j)=f(i-1,j-1)/j</a:t>
                </a:r>
                <a:r>
                  <a:rPr lang="zh-CN" altLang="en-US"/>
                  <a:t>；</a:t>
                </a:r>
                <a:endParaRPr lang="en-US" altLang="zh-CN"/>
              </a:p>
              <a:p>
                <a:pPr marL="0" indent="0">
                  <a:buNone/>
                </a:pPr>
                <a:r>
                  <a:rPr lang="zh-CN" altLang="en-US"/>
                  <a:t>否则，</a:t>
                </a:r>
                <a:r>
                  <a:rPr lang="en-US" altLang="zh-CN"/>
                  <a:t>f(i,j)=-f(i-1,j-1)/j</a:t>
                </a:r>
                <a:r>
                  <a:rPr lang="zh-CN" altLang="en-US"/>
                  <a:t>（</a:t>
                </a:r>
                <a:r>
                  <a:rPr lang="en-US" altLang="zh-CN"/>
                  <a:t>j&gt;1</a:t>
                </a:r>
                <a:r>
                  <a:rPr lang="zh-CN" altLang="en-US"/>
                  <a:t>），</a:t>
                </a:r>
                <a:r>
                  <a:rPr lang="en-US" altLang="zh-CN"/>
                  <a:t>f(i,1)=</a:t>
                </a:r>
                <a14:m>
                  <m:oMath xmlns:m="http://schemas.openxmlformats.org/officeDocument/2006/math">
                    <m:r>
                      <a:rPr lang="en-US" altLang="zh-CN" b="0" i="1" smtClean="0">
                        <a:latin typeface="Cambria Math" panose="02040503050406030204" pitchFamily="18" charset="0"/>
                      </a:rPr>
                      <m:t>∑</m:t>
                    </m:r>
                  </m:oMath>
                </a14:m>
                <a:r>
                  <a:rPr lang="en-US" altLang="zh-CN"/>
                  <a:t>f(i-1,j)</a:t>
                </a:r>
                <a:r>
                  <a:rPr lang="zh-CN" altLang="en-US"/>
                  <a:t>。</a:t>
                </a:r>
                <a:endParaRPr lang="en-US" altLang="zh-CN"/>
              </a:p>
              <a:p>
                <a:pPr marL="0" indent="0">
                  <a:buNone/>
                </a:pPr>
                <a:r>
                  <a:rPr lang="zh-CN" altLang="en-US"/>
                  <a:t>最终答案自然就是 </a:t>
                </a:r>
                <a14:m>
                  <m:oMath xmlns:m="http://schemas.openxmlformats.org/officeDocument/2006/math">
                    <m:r>
                      <a:rPr lang="en-US" altLang="zh-CN" b="0" i="1" smtClean="0">
                        <a:latin typeface="Cambria Math" panose="02040503050406030204" pitchFamily="18" charset="0"/>
                      </a:rPr>
                      <m:t>∑</m:t>
                    </m:r>
                  </m:oMath>
                </a14:m>
                <a:r>
                  <a:rPr lang="en-US" altLang="zh-CN"/>
                  <a:t>f(n,j)</a:t>
                </a:r>
                <a:r>
                  <a:rPr lang="zh-CN" altLang="en-US"/>
                  <a:t>。</a:t>
                </a:r>
                <a:endParaRPr lang="en-US" altLang="zh-CN"/>
              </a:p>
              <a:p>
                <a:pPr marL="0" indent="0">
                  <a:buNone/>
                </a:pPr>
                <a:r>
                  <a:rPr lang="zh-CN" altLang="en-US"/>
                  <a:t>暴力 </a:t>
                </a:r>
                <a:r>
                  <a:rPr lang="en-US" altLang="zh-CN"/>
                  <a:t>dp </a:t>
                </a:r>
                <a:r>
                  <a:rPr lang="zh-CN" altLang="en-US"/>
                  <a:t>是 </a:t>
                </a:r>
                <a:r>
                  <a:rPr lang="en-US" altLang="zh-CN"/>
                  <a:t>O(n^2) </a:t>
                </a:r>
                <a:r>
                  <a:rPr lang="zh-CN" altLang="en-US"/>
                  <a:t>的，但是可以发现上面这个 </a:t>
                </a:r>
                <a:r>
                  <a:rPr lang="en-US" altLang="zh-CN"/>
                  <a:t>dp </a:t>
                </a:r>
                <a:r>
                  <a:rPr lang="zh-CN" altLang="en-US"/>
                  <a:t>状态很“浪费”，相当于强行多加了一维状态让转移做到 </a:t>
                </a:r>
                <a:r>
                  <a:rPr lang="en-US" altLang="zh-CN"/>
                  <a:t>O(1)</a:t>
                </a:r>
                <a:r>
                  <a:rPr lang="zh-CN" altLang="en-US"/>
                  <a:t>。</a:t>
                </a:r>
                <a:endParaRPr lang="en-US" altLang="zh-CN"/>
              </a:p>
              <a:p>
                <a:pPr marL="0" indent="0">
                  <a:buNone/>
                </a:pPr>
                <a:r>
                  <a:rPr lang="zh-CN" altLang="en-US"/>
                  <a:t>直接令</a:t>
                </a:r>
                <a:r>
                  <a:rPr lang="en-US" altLang="zh-CN"/>
                  <a:t> g(i)=</a:t>
                </a:r>
                <a14:m>
                  <m:oMath xmlns:m="http://schemas.openxmlformats.org/officeDocument/2006/math">
                    <m:r>
                      <a:rPr lang="en-US" altLang="zh-CN" b="0" i="1" smtClean="0">
                        <a:latin typeface="Cambria Math" panose="02040503050406030204" pitchFamily="18" charset="0"/>
                      </a:rPr>
                      <m:t>∑</m:t>
                    </m:r>
                  </m:oMath>
                </a14:m>
                <a:r>
                  <a:rPr lang="en-US" altLang="zh-CN"/>
                  <a:t>f(i,j)</a:t>
                </a:r>
                <a:r>
                  <a:rPr lang="zh-CN" altLang="en-US"/>
                  <a:t>，考虑如何转移。</a:t>
                </a:r>
                <a:endParaRPr lang="en-US" altLang="zh-CN"/>
              </a:p>
              <a:p>
                <a:pPr marL="0" indent="0">
                  <a:buNone/>
                </a:pPr>
                <a:r>
                  <a:rPr lang="zh-CN" altLang="en-US"/>
                  <a:t>枚举上一次 </a:t>
                </a:r>
                <a:r>
                  <a:rPr lang="en-US" altLang="zh-CN"/>
                  <a:t>&gt; </a:t>
                </a:r>
                <a:r>
                  <a:rPr lang="zh-CN" altLang="en-US"/>
                  <a:t>被切断是什么时候，那么就有：</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&gt;</m:t>
                                      </m:r>
                                    </m:e>
                                    <m:sup>
                                      <m:r>
                                        <a:rPr lang="en-US" altLang="zh-CN" b="0" i="1" smtClean="0">
                                          <a:latin typeface="Cambria Math" panose="02040503050406030204" pitchFamily="18" charset="0"/>
                                        </a:rPr>
                                        <m:t>′</m:t>
                                      </m:r>
                                    </m:sup>
                                  </m:sSup>
                                </m:e>
                              </m:d>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den>
                          </m:f>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𝑗</m:t>
                                  </m:r>
                                </m:sub>
                              </m:sSub>
                            </m:sup>
                          </m:sSup>
                        </m:e>
                      </m:nary>
                    </m:oMath>
                  </m:oMathPara>
                </a14:m>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后面的式子显然是个卷积，因此可以分治 </a:t>
            </a:r>
            <a:r>
              <a:rPr lang="en-US" altLang="zh-CN"/>
              <a:t>NTT</a:t>
            </a:r>
            <a:r>
              <a:rPr lang="zh-CN" altLang="en-US"/>
              <a:t>。</a:t>
            </a:r>
            <a:endParaRPr lang="en-US" altLang="zh-CN"/>
          </a:p>
          <a:p>
            <a:pPr marL="0" indent="0">
              <a:buNone/>
            </a:pPr>
            <a:r>
              <a:rPr lang="zh-CN" altLang="en-US"/>
              <a:t>（当然也可以求解微分方程然后 </a:t>
            </a:r>
            <a:r>
              <a:rPr lang="en-US" altLang="zh-CN"/>
              <a:t>exp</a:t>
            </a:r>
            <a:r>
              <a:rPr lang="zh-CN" altLang="en-US"/>
              <a:t>，但是未必跑得过分治 </a:t>
            </a:r>
            <a:r>
              <a:rPr lang="en-US" altLang="zh-CN"/>
              <a:t>NTT</a:t>
            </a:r>
            <a:r>
              <a:rPr lang="zh-CN" altLang="en-US"/>
              <a:t>）</a:t>
            </a:r>
            <a:endParaRPr lang="en-US" altLang="zh-CN"/>
          </a:p>
          <a:p>
            <a:pPr marL="0" indent="0">
              <a:buNone/>
            </a:pPr>
            <a:r>
              <a:rPr lang="zh-CN" altLang="en-US"/>
              <a:t>复杂度 </a:t>
            </a:r>
            <a:r>
              <a:rPr lang="en-US" altLang="zh-CN"/>
              <a:t>O(n log^2 n)</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一道集训题</a:t>
            </a:r>
            <a:endParaRPr lang="zh-CN" altLang="en-US"/>
          </a:p>
        </p:txBody>
      </p:sp>
      <p:sp>
        <p:nvSpPr>
          <p:cNvPr id="3" name="内容占位符 2"/>
          <p:cNvSpPr>
            <a:spLocks noGrp="true"/>
          </p:cNvSpPr>
          <p:nvPr>
            <p:ph idx="1"/>
          </p:nvPr>
        </p:nvSpPr>
        <p:spPr/>
        <p:txBody>
          <a:bodyPr/>
          <a:lstStyle/>
          <a:p>
            <a:pPr marL="0" indent="0">
              <a:buNone/>
            </a:pPr>
            <a:r>
              <a:rPr lang="zh-CN" altLang="en-US"/>
              <a:t>定义一个长度为 </a:t>
            </a:r>
            <a:r>
              <a:rPr lang="en-US" altLang="zh-CN"/>
              <a:t>2n </a:t>
            </a:r>
            <a:r>
              <a:rPr lang="zh-CN" altLang="en-US"/>
              <a:t>的排列合法，当且仅当偶数位上的数字递增。</a:t>
            </a:r>
            <a:endParaRPr lang="en-US" altLang="zh-CN"/>
          </a:p>
          <a:p>
            <a:pPr marL="0" indent="0">
              <a:buNone/>
            </a:pPr>
            <a:r>
              <a:rPr lang="zh-CN" altLang="en-US"/>
              <a:t>把这个排列划分为恰好 </a:t>
            </a:r>
            <a:r>
              <a:rPr lang="en-US" altLang="zh-CN"/>
              <a:t>k </a:t>
            </a:r>
            <a:r>
              <a:rPr lang="zh-CN" altLang="en-US"/>
              <a:t>个长度为偶数的段，这个划分的价值定义为每段内逆序对数的乘积。</a:t>
            </a:r>
            <a:endParaRPr lang="en-US" altLang="zh-CN"/>
          </a:p>
          <a:p>
            <a:pPr marL="0" indent="0">
              <a:buNone/>
            </a:pPr>
            <a:r>
              <a:rPr lang="zh-CN" altLang="en-US"/>
              <a:t>求在所有合法的排列和划分中随机后得到价值的期望。</a:t>
            </a:r>
            <a:endParaRPr lang="en-US" altLang="zh-CN"/>
          </a:p>
          <a:p>
            <a:pPr marL="0" indent="0">
              <a:buNone/>
            </a:pPr>
            <a:r>
              <a:rPr lang="en-US" altLang="zh-CN"/>
              <a:t>n,k&lt;=500</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考虑一种暴力：我们先枚举划分，然后暴力从每个划分中选一对点，把这些点对是全是逆序对的概率加到答案里。正确性是由于期望的线性性。</a:t>
            </a:r>
            <a:endParaRPr lang="en-US" altLang="zh-CN"/>
          </a:p>
          <a:p>
            <a:pPr marL="0" indent="0">
              <a:buNone/>
            </a:pPr>
            <a:r>
              <a:rPr lang="zh-CN" altLang="en-US"/>
              <a:t>先考虑如果已知划分和选的点对如何计算它们全是逆序对的概率。如果一个划分中的点对选的是两个偶数位上的点，那么显然不可能成为逆序对；如果是两个奇数位上的点，成为逆序对的概率显然是 </a:t>
            </a:r>
            <a:r>
              <a:rPr lang="en-US" altLang="zh-CN"/>
              <a:t>1/2</a:t>
            </a:r>
            <a:r>
              <a:rPr lang="zh-CN" altLang="en-US"/>
              <a:t>，且和其它段独立；否则，应用之前的方法，从大的往小的连一条边。</a:t>
            </a:r>
            <a:endParaRPr lang="en-US" altLang="zh-CN"/>
          </a:p>
          <a:p>
            <a:pPr marL="0" indent="0">
              <a:buNone/>
            </a:pPr>
            <a:r>
              <a:rPr lang="zh-CN" altLang="en-US"/>
              <a:t>于是整个图的结构大概是一条链（偶数位形成的），上面挂了若干个叶子。这些叶子可能连的是正向边也可能是反向边。</a:t>
            </a:r>
            <a:endParaRPr lang="en-US" altLang="zh-CN"/>
          </a:p>
          <a:p>
            <a:pPr marL="0" indent="0">
              <a:buNone/>
            </a:pPr>
            <a:r>
              <a:rPr lang="zh-CN" altLang="en-US"/>
              <a:t>如果容斥这些反向边，就会形成一棵树和一堆孤立点的形式。于是就可以 </a:t>
            </a:r>
            <a:r>
              <a:rPr lang="en-US" altLang="zh-CN"/>
              <a:t>dp </a:t>
            </a:r>
            <a:r>
              <a:rPr lang="zh-CN" altLang="en-US"/>
              <a:t>了。</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热身题</a:t>
            </a:r>
            <a:r>
              <a:rPr lang="en-US" altLang="zh-CN"/>
              <a:t>1</a:t>
            </a:r>
            <a:endParaRPr lang="zh-CN" altLang="en-US"/>
          </a:p>
        </p:txBody>
      </p:sp>
      <p:sp>
        <p:nvSpPr>
          <p:cNvPr id="3" name="内容占位符 2"/>
          <p:cNvSpPr>
            <a:spLocks noGrp="true"/>
          </p:cNvSpPr>
          <p:nvPr>
            <p:ph idx="1"/>
          </p:nvPr>
        </p:nvSpPr>
        <p:spPr/>
        <p:txBody>
          <a:bodyPr/>
          <a:lstStyle/>
          <a:p>
            <a:pPr marL="0" indent="0">
              <a:buNone/>
            </a:pPr>
            <a:r>
              <a:rPr lang="zh-CN" altLang="en-US"/>
              <a:t>有 </a:t>
            </a:r>
            <a:r>
              <a:rPr lang="en-US" altLang="zh-CN"/>
              <a:t>n </a:t>
            </a:r>
            <a:r>
              <a:rPr lang="zh-CN" altLang="en-US"/>
              <a:t>堆石子，已知每堆石子的数量都介于 </a:t>
            </a:r>
            <a:r>
              <a:rPr lang="en-US" altLang="zh-CN"/>
              <a:t>[1,2^m-1] </a:t>
            </a:r>
            <a:r>
              <a:rPr lang="zh-CN" altLang="en-US"/>
              <a:t>之间且互不相同。</a:t>
            </a:r>
            <a:endParaRPr lang="en-US" altLang="zh-CN"/>
          </a:p>
          <a:p>
            <a:pPr marL="0" indent="0">
              <a:buNone/>
            </a:pPr>
            <a:r>
              <a:rPr lang="zh-CN" altLang="en-US"/>
              <a:t>给定 </a:t>
            </a:r>
            <a:r>
              <a:rPr lang="en-US" altLang="zh-CN"/>
              <a:t>n,m</a:t>
            </a:r>
            <a:r>
              <a:rPr lang="zh-CN" altLang="en-US"/>
              <a:t>，每堆石子中的数量可以任选（但必须满足上述要求），求有多少种方案可以使得 </a:t>
            </a:r>
            <a:r>
              <a:rPr lang="en-US" altLang="zh-CN"/>
              <a:t>nim </a:t>
            </a:r>
            <a:r>
              <a:rPr lang="zh-CN" altLang="en-US"/>
              <a:t>游戏下先手取胜。</a:t>
            </a:r>
            <a:endParaRPr lang="en-US" altLang="zh-CN"/>
          </a:p>
          <a:p>
            <a:pPr marL="0" indent="0">
              <a:buNone/>
            </a:pPr>
            <a:r>
              <a:rPr lang="zh-CN" altLang="en-US"/>
              <a:t>答案模 </a:t>
            </a:r>
            <a:r>
              <a:rPr lang="en-US" altLang="zh-CN"/>
              <a:t>1e9+7</a:t>
            </a:r>
            <a:r>
              <a:rPr lang="zh-CN" altLang="en-US"/>
              <a:t>。</a:t>
            </a:r>
            <a:endParaRPr lang="en-US" altLang="zh-CN"/>
          </a:p>
          <a:p>
            <a:pPr marL="0" indent="0">
              <a:buNone/>
            </a:pPr>
            <a:r>
              <a:rPr lang="en-US" altLang="zh-CN"/>
              <a:t>n&lt;=1e7</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设 </a:t>
            </a:r>
            <a:r>
              <a:rPr lang="en-US" altLang="zh-CN"/>
              <a:t>f(i,j,k) </a:t>
            </a:r>
            <a:r>
              <a:rPr lang="zh-CN" altLang="en-US"/>
              <a:t>表示 </a:t>
            </a:r>
            <a:r>
              <a:rPr lang="en-US" altLang="zh-CN"/>
              <a:t>dp </a:t>
            </a:r>
            <a:r>
              <a:rPr lang="zh-CN" altLang="en-US"/>
              <a:t>了后 </a:t>
            </a:r>
            <a:r>
              <a:rPr lang="en-US" altLang="zh-CN"/>
              <a:t>2i </a:t>
            </a:r>
            <a:r>
              <a:rPr lang="zh-CN" altLang="en-US"/>
              <a:t>位，切成了 </a:t>
            </a:r>
            <a:r>
              <a:rPr lang="en-US" altLang="zh-CN"/>
              <a:t>j </a:t>
            </a:r>
            <a:r>
              <a:rPr lang="zh-CN" altLang="en-US"/>
              <a:t>段，当前子树大小为 </a:t>
            </a:r>
            <a:r>
              <a:rPr lang="en-US" altLang="zh-CN"/>
              <a:t>k</a:t>
            </a:r>
            <a:r>
              <a:rPr lang="zh-CN" altLang="en-US"/>
              <a:t>（剩下的全是孤立点）时的答案。</a:t>
            </a:r>
            <a:endParaRPr lang="en-US" altLang="zh-CN"/>
          </a:p>
          <a:p>
            <a:pPr marL="0" indent="0">
              <a:buNone/>
            </a:pPr>
            <a:r>
              <a:rPr lang="zh-CN" altLang="en-US"/>
              <a:t>转移的时候先枚举下一段的切割点 </a:t>
            </a:r>
            <a:r>
              <a:rPr lang="en-US" altLang="zh-CN"/>
              <a:t>l</a:t>
            </a:r>
            <a:r>
              <a:rPr lang="zh-CN" altLang="en-US"/>
              <a:t>，然后分情况讨论：</a:t>
            </a:r>
            <a:endParaRPr lang="en-US" altLang="zh-CN"/>
          </a:p>
          <a:p>
            <a:pPr marL="0" indent="0">
              <a:buNone/>
            </a:pPr>
            <a:r>
              <a:rPr lang="zh-CN" altLang="en-US"/>
              <a:t>如果两个位置全选到奇数上且是逆序对，那么贡献就是 </a:t>
            </a:r>
            <a:r>
              <a:rPr lang="en-US" altLang="zh-CN"/>
              <a:t>f(i,j,k)+=(l-i)(l-i-1)/4*f(l,j-1,k-l+i)</a:t>
            </a:r>
            <a:r>
              <a:rPr lang="zh-CN" altLang="en-US"/>
              <a:t>；</a:t>
            </a:r>
            <a:endParaRPr lang="en-US" altLang="zh-CN"/>
          </a:p>
          <a:p>
            <a:pPr marL="0" indent="0">
              <a:buNone/>
            </a:pPr>
            <a:r>
              <a:rPr lang="zh-CN" altLang="en-US"/>
              <a:t>如果前面的位置是奇数，后面的位置是偶数，那么贡献就是 </a:t>
            </a:r>
            <a:r>
              <a:rPr lang="en-US" altLang="zh-CN"/>
              <a:t>f(i,j,k)+=f(l,j-1,k-l+i-1)*((k-1)*1+(k-2)*2+…+(k-l+i)*(l-i))/k</a:t>
            </a:r>
            <a:r>
              <a:rPr lang="zh-CN" altLang="en-US"/>
              <a:t>；</a:t>
            </a:r>
            <a:endParaRPr lang="en-US" altLang="zh-CN"/>
          </a:p>
          <a:p>
            <a:pPr marL="0" indent="0">
              <a:buNone/>
            </a:pPr>
            <a:r>
              <a:rPr lang="zh-CN" altLang="en-US"/>
              <a:t>如果前面是偶数，后面是奇数，此时需要容斥一下反向边，即 </a:t>
            </a:r>
            <a:r>
              <a:rPr lang="en-US" altLang="zh-CN"/>
              <a:t>f(i,j,k)+=(0+1+…+l-i-1)*f(l,j-1,k-l+i)-(0*(k-l+i)+1*(k-l+i+1)+…+(l-i-1)*(k-1))/k*f(l,j-1,k-l+i-1)</a:t>
            </a:r>
            <a:r>
              <a:rPr lang="zh-CN" altLang="en-US"/>
              <a:t>。</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注意到括号中的数字都可以 </a:t>
            </a:r>
            <a:r>
              <a:rPr lang="en-US" altLang="zh-CN"/>
              <a:t>O(1) </a:t>
            </a:r>
            <a:r>
              <a:rPr lang="zh-CN" altLang="en-US"/>
              <a:t>计算，因此暴力转移复杂度是 </a:t>
            </a:r>
            <a:r>
              <a:rPr lang="en-US" altLang="zh-CN"/>
              <a:t>O(n^4) </a:t>
            </a:r>
            <a:r>
              <a:rPr lang="zh-CN" altLang="en-US"/>
              <a:t>的。</a:t>
            </a:r>
            <a:endParaRPr lang="en-US" altLang="zh-CN"/>
          </a:p>
          <a:p>
            <a:pPr marL="0" indent="0">
              <a:buNone/>
            </a:pPr>
            <a:r>
              <a:rPr lang="zh-CN" altLang="en-US"/>
              <a:t>但是注意如果把 </a:t>
            </a:r>
            <a:r>
              <a:rPr lang="en-US" altLang="zh-CN"/>
              <a:t>i,j,k </a:t>
            </a:r>
            <a:r>
              <a:rPr lang="zh-CN" altLang="en-US"/>
              <a:t>都视为常数，则括号中的式子事实上是关于 </a:t>
            </a:r>
            <a:r>
              <a:rPr lang="en-US" altLang="zh-CN"/>
              <a:t>l </a:t>
            </a:r>
            <a:r>
              <a:rPr lang="zh-CN" altLang="en-US"/>
              <a:t>的多项式（次数最高只有 </a:t>
            </a:r>
            <a:r>
              <a:rPr lang="en-US" altLang="zh-CN"/>
              <a:t>3</a:t>
            </a:r>
            <a:r>
              <a:rPr lang="zh-CN" altLang="en-US"/>
              <a:t>）。因此可以维护 </a:t>
            </a:r>
            <a:r>
              <a:rPr lang="en-US" altLang="zh-CN"/>
              <a:t>f(l,j,k),f(l,j,k)*l,f(l,j,k)*l^2,f(l,j,k)*l^3 </a:t>
            </a:r>
            <a:r>
              <a:rPr lang="zh-CN" altLang="en-US"/>
              <a:t>的前缀和，转移就可以 </a:t>
            </a:r>
            <a:r>
              <a:rPr lang="en-US" altLang="zh-CN"/>
              <a:t>O(1) </a:t>
            </a:r>
            <a:r>
              <a:rPr lang="zh-CN" altLang="en-US"/>
              <a:t>了。</a:t>
            </a:r>
            <a:endParaRPr lang="en-US" altLang="zh-CN"/>
          </a:p>
          <a:p>
            <a:pPr marL="0" indent="0">
              <a:buNone/>
            </a:pPr>
            <a:r>
              <a:rPr lang="zh-CN" altLang="en-US"/>
              <a:t>总复杂度 </a:t>
            </a:r>
            <a:r>
              <a:rPr lang="en-US" altLang="zh-CN"/>
              <a:t>O(n^3)</a:t>
            </a:r>
            <a:r>
              <a:rPr lang="zh-CN" altLang="en-US"/>
              <a: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Matrix-Tree </a:t>
            </a:r>
            <a:r>
              <a:rPr lang="zh-CN" altLang="en-US"/>
              <a:t>定理</a:t>
            </a:r>
            <a:endParaRPr lang="zh-CN" altLang="en-US"/>
          </a:p>
        </p:txBody>
      </p:sp>
      <p:sp>
        <p:nvSpPr>
          <p:cNvPr id="3" name="内容占位符 2"/>
          <p:cNvSpPr>
            <a:spLocks noGrp="true"/>
          </p:cNvSpPr>
          <p:nvPr>
            <p:ph idx="1"/>
          </p:nvPr>
        </p:nvSpPr>
        <p:spPr/>
        <p:txBody>
          <a:bodyPr/>
          <a:lstStyle/>
          <a:p>
            <a:pPr marL="0" indent="0">
              <a:buNone/>
            </a:pPr>
            <a:r>
              <a:rPr lang="en-US" altLang="zh-CN"/>
              <a:t>Matrix-Tree </a:t>
            </a:r>
            <a:r>
              <a:rPr lang="zh-CN" altLang="en-US"/>
              <a:t>定理的本质是对环容斥。正常容斥系数应该是 </a:t>
            </a:r>
            <a:r>
              <a:rPr lang="en-US" altLang="zh-CN"/>
              <a:t>(-1)^</a:t>
            </a:r>
            <a:r>
              <a:rPr lang="zh-CN" altLang="en-US"/>
              <a:t>环个数。</a:t>
            </a:r>
            <a:endParaRPr lang="en-US" altLang="zh-CN"/>
          </a:p>
          <a:p>
            <a:pPr marL="0" indent="0">
              <a:buNone/>
            </a:pPr>
            <a:r>
              <a:rPr lang="en-US" altLang="zh-CN"/>
              <a:t>Matrix-Tree </a:t>
            </a:r>
            <a:r>
              <a:rPr lang="zh-CN" altLang="en-US"/>
              <a:t>定理删掉基尔霍夫矩阵中根所在的行列后，任意一个排列如果某一位选了它自己（即选在对角线上），那就说明从出边中随便选了一条；否则剩余的部分会形成若干个环，如果这些环形成的是奇排列则会有 </a:t>
            </a:r>
            <a:r>
              <a:rPr lang="en-US" altLang="zh-CN"/>
              <a:t>-1 </a:t>
            </a:r>
            <a:r>
              <a:rPr lang="zh-CN" altLang="en-US"/>
              <a:t>的系数。</a:t>
            </a:r>
            <a:endParaRPr lang="en-US" altLang="zh-CN"/>
          </a:p>
          <a:p>
            <a:pPr marL="0" indent="0">
              <a:buNone/>
            </a:pPr>
            <a:r>
              <a:rPr lang="zh-CN" altLang="en-US"/>
              <a:t>奇排列就相当于环的总长度减掉环个数是奇数，由于非对角线元素都取了相反数，因此 </a:t>
            </a:r>
            <a:r>
              <a:rPr lang="en-US" altLang="zh-CN"/>
              <a:t>(-1) </a:t>
            </a:r>
            <a:r>
              <a:rPr lang="zh-CN" altLang="en-US"/>
              <a:t>被乘的次数恰好是环的总长度，再乘上奇排列的系数，恰好就是 </a:t>
            </a:r>
            <a:r>
              <a:rPr lang="en-US" altLang="zh-CN"/>
              <a:t>(-1)^</a:t>
            </a:r>
            <a:r>
              <a:rPr lang="zh-CN" altLang="en-US"/>
              <a:t>环个数。</a:t>
            </a:r>
            <a:endParaRPr lang="en-US" altLang="zh-CN"/>
          </a:p>
          <a:p>
            <a:pPr marL="0" indent="0">
              <a:buNone/>
            </a:pPr>
            <a:r>
              <a:rPr lang="zh-CN" altLang="en-US"/>
              <a:t>因此 </a:t>
            </a:r>
            <a:r>
              <a:rPr lang="en-US" altLang="zh-CN"/>
              <a:t>Matrix-Tree </a:t>
            </a:r>
            <a:r>
              <a:rPr lang="zh-CN" altLang="en-US"/>
              <a:t>定理不仅可以用于无向图，也很容易可以推广到任意有向图上。</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给⼀张 </a:t>
            </a:r>
            <a:r>
              <a:rPr lang="en-US" altLang="zh-CN"/>
              <a:t>n </a:t>
            </a:r>
            <a:r>
              <a:rPr lang="zh-CN" altLang="en-US"/>
              <a:t>个点 </a:t>
            </a:r>
            <a:r>
              <a:rPr lang="en-US" altLang="zh-CN"/>
              <a:t>m </a:t>
            </a:r>
            <a:r>
              <a:rPr lang="zh-CN" altLang="en-US"/>
              <a:t>条有向带权边的有向图。</a:t>
            </a:r>
            <a:endParaRPr lang="en-US" altLang="zh-CN"/>
          </a:p>
          <a:p>
            <a:pPr marL="0" indent="0">
              <a:buNone/>
            </a:pPr>
            <a:r>
              <a:rPr lang="zh-CN" altLang="en-US"/>
              <a:t>这张图的⼀个树形图定义为：从 </a:t>
            </a:r>
            <a:r>
              <a:rPr lang="en-US" altLang="zh-CN"/>
              <a:t>m</a:t>
            </a:r>
            <a:r>
              <a:rPr lang="zh-CN" altLang="en-US"/>
              <a:t> 条边中选出 </a:t>
            </a:r>
            <a:r>
              <a:rPr lang="en-US" altLang="zh-CN"/>
              <a:t>n-1 </a:t>
            </a:r>
            <a:r>
              <a:rPr lang="zh-CN" altLang="en-US"/>
              <a:t>条边</a:t>
            </a:r>
            <a:r>
              <a:rPr lang="en-US" altLang="zh-CN"/>
              <a:t>,</a:t>
            </a:r>
            <a:r>
              <a:rPr lang="zh-CN" altLang="en-US"/>
              <a:t>使得所有点都可以通过这些边走到 </a:t>
            </a:r>
            <a:r>
              <a:rPr lang="en-US" altLang="zh-CN"/>
              <a:t>n</a:t>
            </a:r>
            <a:r>
              <a:rPr lang="zh-CN" altLang="en-US"/>
              <a:t> 号点。 ⼀个树形图的权值定义为这 </a:t>
            </a:r>
            <a:r>
              <a:rPr lang="en-US" altLang="zh-CN"/>
              <a:t>n-1 </a:t>
            </a:r>
            <a:r>
              <a:rPr lang="zh-CN" altLang="en-US"/>
              <a:t>条边的权值和。</a:t>
            </a:r>
            <a:endParaRPr lang="en-US" altLang="zh-CN"/>
          </a:p>
          <a:p>
            <a:pPr marL="0" indent="0">
              <a:buNone/>
            </a:pPr>
            <a:r>
              <a:rPr lang="zh-CN" altLang="en-US"/>
              <a:t>求出所有树形图的权值和，答案对 </a:t>
            </a:r>
            <a:r>
              <a:rPr lang="en-US" altLang="zh-CN"/>
              <a:t>998244353</a:t>
            </a:r>
            <a:r>
              <a:rPr lang="zh-CN" altLang="en-US"/>
              <a:t> 取模。</a:t>
            </a:r>
            <a:endParaRPr lang="en-US" altLang="zh-CN"/>
          </a:p>
          <a:p>
            <a:pPr marL="0" indent="0">
              <a:buNone/>
            </a:pPr>
            <a:r>
              <a:rPr lang="en-US" altLang="zh-CN"/>
              <a:t>n&lt;=500</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en-US" altLang="zh-CN"/>
              <a:t>Matrix-Tree </a:t>
            </a:r>
            <a:r>
              <a:rPr lang="zh-CN" altLang="en-US"/>
              <a:t>定理的好处是可以快速求出所有边权乘积的和。但是求所有边权和就不太方便了。</a:t>
            </a:r>
            <a:endParaRPr lang="en-US" altLang="zh-CN"/>
          </a:p>
          <a:p>
            <a:pPr marL="0" indent="0">
              <a:buNone/>
            </a:pPr>
            <a:r>
              <a:rPr lang="zh-CN" altLang="en-US"/>
              <a:t>事实上，如果一条边的边权为 </a:t>
            </a:r>
            <a:r>
              <a:rPr lang="en-US" altLang="zh-CN"/>
              <a:t>w</a:t>
            </a:r>
            <a:r>
              <a:rPr lang="zh-CN" altLang="en-US"/>
              <a:t>，那么我们重新定义它的权值为一次函数 </a:t>
            </a:r>
            <a:r>
              <a:rPr lang="en-US" altLang="zh-CN"/>
              <a:t>wx+1</a:t>
            </a:r>
            <a:r>
              <a:rPr lang="zh-CN" altLang="en-US"/>
              <a:t>，然后对于这些新的边权做一遍 </a:t>
            </a:r>
            <a:r>
              <a:rPr lang="en-US" altLang="zh-CN"/>
              <a:t>Matrix-Tree </a:t>
            </a:r>
            <a:r>
              <a:rPr lang="zh-CN" altLang="en-US"/>
              <a:t>定理，则得到多项式的一次项系数就是边权和。由于最终我们只需要得到一次项系数，因此在 </a:t>
            </a:r>
            <a:r>
              <a:rPr lang="en-US" altLang="zh-CN"/>
              <a:t>mod x^2 </a:t>
            </a:r>
            <a:r>
              <a:rPr lang="zh-CN" altLang="en-US"/>
              <a:t>意义下计算即可。</a:t>
            </a:r>
            <a:endParaRPr lang="en-US" altLang="zh-CN"/>
          </a:p>
          <a:p>
            <a:pPr marL="0" indent="0">
              <a:buNone/>
            </a:pPr>
            <a:r>
              <a:rPr lang="zh-CN" altLang="en-US"/>
              <a:t>若后面的行开头都是 </a:t>
            </a:r>
            <a:r>
              <a:rPr lang="en-US" altLang="zh-CN"/>
              <a:t>ax </a:t>
            </a:r>
            <a:r>
              <a:rPr lang="zh-CN" altLang="en-US"/>
              <a:t>这种没有逆元的多项式，则它们可以同时除以 </a:t>
            </a:r>
            <a:r>
              <a:rPr lang="en-US" altLang="zh-CN"/>
              <a:t>x</a:t>
            </a:r>
            <a:r>
              <a:rPr lang="zh-CN" altLang="en-US"/>
              <a:t>，同时答案同时乘以 </a:t>
            </a:r>
            <a:r>
              <a:rPr lang="en-US" altLang="zh-CN"/>
              <a:t>x</a:t>
            </a:r>
            <a:r>
              <a:rPr lang="zh-CN" altLang="en-US"/>
              <a:t>。</a:t>
            </a:r>
            <a:endParaRPr lang="en-US" altLang="zh-CN"/>
          </a:p>
          <a:p>
            <a:pPr marL="0" indent="0">
              <a:buNone/>
            </a:pPr>
            <a:r>
              <a:rPr lang="zh-CN" altLang="en-US"/>
              <a:t>总复杂度 </a:t>
            </a:r>
            <a:r>
              <a:rPr lang="en-US" altLang="zh-CN"/>
              <a:t>O(n^3)</a:t>
            </a:r>
            <a:r>
              <a:rPr lang="zh-CN" altLang="en-US"/>
              <a:t>。</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一个构造</a:t>
            </a:r>
            <a:endParaRPr lang="zh-CN" altLang="en-US"/>
          </a:p>
        </p:txBody>
      </p:sp>
      <p:sp>
        <p:nvSpPr>
          <p:cNvPr id="3" name="内容占位符 2"/>
          <p:cNvSpPr>
            <a:spLocks noGrp="true"/>
          </p:cNvSpPr>
          <p:nvPr>
            <p:ph idx="1"/>
          </p:nvPr>
        </p:nvSpPr>
        <p:spPr/>
        <p:txBody>
          <a:bodyPr/>
          <a:lstStyle/>
          <a:p>
            <a:pPr marL="0" indent="0">
              <a:buNone/>
            </a:pPr>
            <a:r>
              <a:rPr lang="zh-CN" altLang="en-US"/>
              <a:t>可以思考一下如何构造一个有向图，使得以 </a:t>
            </a:r>
            <a:r>
              <a:rPr lang="en-US" altLang="zh-CN"/>
              <a:t>1 </a:t>
            </a:r>
            <a:r>
              <a:rPr lang="zh-CN" altLang="en-US"/>
              <a:t>为根的生成树个数恰好为 </a:t>
            </a:r>
            <a:r>
              <a:rPr lang="en-US" altLang="zh-CN"/>
              <a:t>k</a:t>
            </a:r>
            <a:r>
              <a:rPr lang="zh-CN" altLang="en-US"/>
              <a:t>。</a:t>
            </a:r>
            <a:endParaRPr lang="en-US" altLang="zh-CN"/>
          </a:p>
          <a:p>
            <a:pPr marL="0" indent="0">
              <a:buNone/>
            </a:pPr>
            <a:r>
              <a:rPr lang="en-US" altLang="zh-CN"/>
              <a:t>k&lt;=10^18</a:t>
            </a:r>
            <a:endParaRPr lang="en-US" altLang="zh-CN"/>
          </a:p>
          <a:p>
            <a:pPr marL="0" indent="0">
              <a:buNone/>
            </a:pPr>
            <a:r>
              <a:rPr lang="zh-CN" altLang="en-US"/>
              <a:t>（让生成树个数恰好为 </a:t>
            </a:r>
            <a:r>
              <a:rPr lang="en-US" altLang="zh-CN"/>
              <a:t>998244353 </a:t>
            </a:r>
            <a:r>
              <a:rPr lang="zh-CN" altLang="en-US"/>
              <a:t>的倍数可以 </a:t>
            </a:r>
            <a:r>
              <a:rPr lang="en-US" altLang="zh-CN"/>
              <a:t>hack </a:t>
            </a:r>
            <a:r>
              <a:rPr lang="zh-CN" altLang="en-US"/>
              <a:t>掉上题若干不特判没有逆元的情况）</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把 </a:t>
            </a:r>
            <a:r>
              <a:rPr lang="en-US" altLang="zh-CN"/>
              <a:t>k </a:t>
            </a:r>
            <a:r>
              <a:rPr lang="zh-CN" altLang="en-US"/>
              <a:t>表示成 </a:t>
            </a:r>
            <a:r>
              <a:rPr lang="en-US" altLang="zh-CN"/>
              <a:t>2^p-2^a1-2^a2-… </a:t>
            </a:r>
            <a:r>
              <a:rPr lang="zh-CN" altLang="en-US"/>
              <a:t>的形式。</a:t>
            </a:r>
            <a:endParaRPr lang="en-US" altLang="zh-CN"/>
          </a:p>
          <a:p>
            <a:pPr marL="0" indent="0">
              <a:buNone/>
            </a:pPr>
            <a:r>
              <a:rPr lang="zh-CN" altLang="en-US"/>
              <a:t>然后连边 </a:t>
            </a:r>
            <a:r>
              <a:rPr lang="en-US" altLang="zh-CN"/>
              <a:t>i-&gt;i-1 </a:t>
            </a:r>
            <a:r>
              <a:rPr lang="zh-CN" altLang="en-US"/>
              <a:t>以及 </a:t>
            </a:r>
            <a:r>
              <a:rPr lang="en-US" altLang="zh-CN"/>
              <a:t>i-&gt;1</a:t>
            </a:r>
            <a:r>
              <a:rPr lang="zh-CN" altLang="en-US"/>
              <a:t>，对于一个 </a:t>
            </a:r>
            <a:r>
              <a:rPr lang="en-US" altLang="zh-CN"/>
              <a:t>a1</a:t>
            </a:r>
            <a:r>
              <a:rPr lang="zh-CN" altLang="en-US"/>
              <a:t>，我们把 </a:t>
            </a:r>
            <a:r>
              <a:rPr lang="en-US" altLang="zh-CN"/>
              <a:t>a1-&gt;1 </a:t>
            </a:r>
            <a:r>
              <a:rPr lang="zh-CN" altLang="en-US"/>
              <a:t>的边删掉并连到尾巴上即可。</a:t>
            </a:r>
            <a:endParaRPr lang="en-US" altLang="zh-CN"/>
          </a:p>
          <a:p>
            <a:pPr marL="0" indent="0">
              <a:buNone/>
            </a:pPr>
            <a:r>
              <a:rPr lang="zh-CN" altLang="en-US"/>
              <a:t>因此只需要 </a:t>
            </a:r>
            <a:r>
              <a:rPr lang="en-US" altLang="zh-CN"/>
              <a:t>log k </a:t>
            </a:r>
            <a:r>
              <a:rPr lang="zh-CN" altLang="en-US"/>
              <a:t>个点和 </a:t>
            </a:r>
            <a:r>
              <a:rPr lang="en-US" altLang="zh-CN"/>
              <a:t>2 log k </a:t>
            </a:r>
            <a:r>
              <a:rPr lang="zh-CN" altLang="en-US"/>
              <a:t>条边。</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CTT2020 D4T2</a:t>
            </a:r>
            <a:endParaRPr lang="zh-CN" altLang="en-US"/>
          </a:p>
        </p:txBody>
      </p:sp>
      <p:sp>
        <p:nvSpPr>
          <p:cNvPr id="3" name="内容占位符 2"/>
          <p:cNvSpPr>
            <a:spLocks noGrp="true"/>
          </p:cNvSpPr>
          <p:nvPr>
            <p:ph idx="1"/>
          </p:nvPr>
        </p:nvSpPr>
        <p:spPr/>
        <p:txBody>
          <a:bodyPr/>
          <a:lstStyle/>
          <a:p>
            <a:pPr marL="0" indent="0">
              <a:buNone/>
            </a:pPr>
            <a:r>
              <a:rPr lang="en-US" altLang="zh-CN"/>
              <a:t>n </a:t>
            </a:r>
            <a:r>
              <a:rPr lang="zh-CN" altLang="en-US"/>
              <a:t>个点，第 </a:t>
            </a:r>
            <a:r>
              <a:rPr lang="en-US" altLang="zh-CN"/>
              <a:t>i </a:t>
            </a:r>
            <a:r>
              <a:rPr lang="zh-CN" altLang="en-US"/>
              <a:t>个点到第 </a:t>
            </a:r>
            <a:r>
              <a:rPr lang="en-US" altLang="zh-CN"/>
              <a:t>j </a:t>
            </a:r>
            <a:r>
              <a:rPr lang="zh-CN" altLang="en-US"/>
              <a:t>个点的有向边长度为 </a:t>
            </a:r>
            <a:r>
              <a:rPr lang="en-US" altLang="zh-CN"/>
              <a:t>w[(j-i+n) mod n]</a:t>
            </a:r>
            <a:r>
              <a:rPr lang="zh-CN" altLang="en-US"/>
              <a:t>，其中 </a:t>
            </a:r>
            <a:r>
              <a:rPr lang="en-US" altLang="zh-CN"/>
              <a:t>w </a:t>
            </a:r>
            <a:r>
              <a:rPr lang="zh-CN" altLang="en-US"/>
              <a:t>是给定的数组。</a:t>
            </a:r>
            <a:endParaRPr lang="en-US" altLang="zh-CN"/>
          </a:p>
          <a:p>
            <a:pPr marL="0" indent="0">
              <a:buNone/>
            </a:pPr>
            <a:r>
              <a:rPr lang="zh-CN" altLang="en-US"/>
              <a:t>求所有内向生成森林的边权乘积之和，答案 </a:t>
            </a:r>
            <a:r>
              <a:rPr lang="en-US" altLang="zh-CN"/>
              <a:t>mod 998244353</a:t>
            </a:r>
            <a:r>
              <a:rPr lang="zh-CN" altLang="en-US"/>
              <a:t>。</a:t>
            </a:r>
            <a:endParaRPr lang="en-US" altLang="zh-CN"/>
          </a:p>
          <a:p>
            <a:pPr marL="0" indent="0">
              <a:buNone/>
            </a:pPr>
            <a:r>
              <a:rPr lang="zh-CN" altLang="en-US"/>
              <a:t>保证 </a:t>
            </a:r>
            <a:r>
              <a:rPr lang="en-US" altLang="zh-CN"/>
              <a:t>n </a:t>
            </a:r>
            <a:r>
              <a:rPr lang="zh-CN" altLang="en-US"/>
              <a:t>是 </a:t>
            </a:r>
            <a:r>
              <a:rPr lang="en-US" altLang="zh-CN"/>
              <a:t>2 </a:t>
            </a:r>
            <a:r>
              <a:rPr lang="zh-CN" altLang="en-US"/>
              <a:t>的幂，</a:t>
            </a:r>
            <a:r>
              <a:rPr lang="en-US" altLang="zh-CN"/>
              <a:t>n&lt;=2^20</a:t>
            </a:r>
            <a:r>
              <a:rPr lang="zh-CN" altLang="en-US"/>
              <a:t>。</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建一个超级根 </a:t>
            </a:r>
            <a:r>
              <a:rPr lang="en-US" altLang="zh-CN"/>
              <a:t>s</a:t>
            </a:r>
            <a:r>
              <a:rPr lang="zh-CN" altLang="en-US"/>
              <a:t>，所有点向 </a:t>
            </a:r>
            <a:r>
              <a:rPr lang="en-US" altLang="zh-CN"/>
              <a:t>s </a:t>
            </a:r>
            <a:r>
              <a:rPr lang="zh-CN" altLang="en-US"/>
              <a:t>连一条长度为 </a:t>
            </a:r>
            <a:r>
              <a:rPr lang="en-US" altLang="zh-CN"/>
              <a:t>1 </a:t>
            </a:r>
            <a:r>
              <a:rPr lang="zh-CN" altLang="en-US"/>
              <a:t>的边。问题变为求新图所有内向生成树的边权乘积之和。</a:t>
            </a:r>
            <a:endParaRPr lang="en-US" altLang="zh-CN"/>
          </a:p>
          <a:p>
            <a:pPr marL="0" indent="0">
              <a:buNone/>
            </a:pPr>
            <a:r>
              <a:rPr lang="zh-CN" altLang="en-US"/>
              <a:t>由于边权的定义，会发现基尔霍夫矩阵是个循环矩阵。于是我们需要计算循环矩阵的行列式。</a:t>
            </a:r>
            <a:endParaRPr lang="en-US" altLang="zh-CN"/>
          </a:p>
          <a:p>
            <a:pPr marL="0" indent="0">
              <a:buNone/>
            </a:pPr>
            <a:r>
              <a:rPr lang="zh-CN" altLang="en-US"/>
              <a:t>令 </a:t>
            </a:r>
            <a:r>
              <a:rPr lang="en-US" altLang="zh-CN"/>
              <a:t>1,w,w^2,…,w^(n-1) </a:t>
            </a:r>
            <a:r>
              <a:rPr lang="zh-CN" altLang="en-US"/>
              <a:t>为 </a:t>
            </a:r>
            <a:r>
              <a:rPr lang="en-US" altLang="zh-CN"/>
              <a:t>n </a:t>
            </a:r>
            <a:r>
              <a:rPr lang="zh-CN" altLang="en-US"/>
              <a:t>个 </a:t>
            </a:r>
            <a:r>
              <a:rPr lang="en-US" altLang="zh-CN"/>
              <a:t>n </a:t>
            </a:r>
            <a:r>
              <a:rPr lang="zh-CN" altLang="en-US"/>
              <a:t>次单位根，则不难发现 </a:t>
            </a:r>
            <a:r>
              <a:rPr lang="en-US" altLang="zh-CN"/>
              <a:t>[1,w^k,w^(2k),…,w^((n-1)k)]^T </a:t>
            </a:r>
            <a:r>
              <a:rPr lang="zh-CN" altLang="en-US"/>
              <a:t>都是循环矩阵的一个特征向量，特征值为 </a:t>
            </a:r>
            <a:r>
              <a:rPr lang="en-US" altLang="zh-CN"/>
              <a:t>f(w^k)</a:t>
            </a:r>
            <a:r>
              <a:rPr lang="zh-CN" altLang="en-US"/>
              <a:t>，其中 </a:t>
            </a:r>
            <a:r>
              <a:rPr lang="en-US" altLang="zh-CN"/>
              <a:t>f(x) </a:t>
            </a:r>
            <a:r>
              <a:rPr lang="zh-CN" altLang="en-US"/>
              <a:t>是以矩阵第一行为系数的多项式。</a:t>
            </a:r>
            <a:endParaRPr lang="en-US" altLang="zh-CN"/>
          </a:p>
          <a:p>
            <a:pPr marL="0" indent="0">
              <a:buNone/>
            </a:pPr>
            <a:r>
              <a:rPr lang="zh-CN" altLang="en-US"/>
              <a:t>这样不难把循环矩阵对角化，因此循环矩阵的行列式就是 </a:t>
            </a:r>
            <a:r>
              <a:rPr lang="en-US" altLang="zh-CN"/>
              <a:t>f(1)*f(w)*f(w^2)*…*f(w^(n-1))</a:t>
            </a:r>
            <a:r>
              <a:rPr lang="zh-CN" altLang="en-US"/>
              <a:t>。</a:t>
            </a:r>
            <a:endParaRPr lang="en-US" altLang="zh-CN"/>
          </a:p>
          <a:p>
            <a:pPr marL="0" indent="0">
              <a:buNone/>
            </a:pPr>
            <a:r>
              <a:rPr lang="zh-CN" altLang="en-US"/>
              <a:t>对多项式进行一次 </a:t>
            </a:r>
            <a:r>
              <a:rPr lang="en-US" altLang="zh-CN"/>
              <a:t>dft </a:t>
            </a:r>
            <a:r>
              <a:rPr lang="zh-CN" altLang="en-US"/>
              <a:t>即可。复杂度 </a:t>
            </a:r>
            <a:r>
              <a:rPr lang="en-US" altLang="zh-CN"/>
              <a:t>O(n log n)</a:t>
            </a:r>
            <a:r>
              <a:rPr lang="zh-CN" altLang="en-US"/>
              <a:t>。</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LGV </a:t>
            </a:r>
            <a:r>
              <a:rPr lang="zh-CN" altLang="en-US"/>
              <a:t>引理</a:t>
            </a:r>
            <a:endParaRPr lang="zh-CN" altLang="en-US"/>
          </a:p>
        </p:txBody>
      </p:sp>
      <p:sp>
        <p:nvSpPr>
          <p:cNvPr id="3" name="内容占位符 2"/>
          <p:cNvSpPr>
            <a:spLocks noGrp="true"/>
          </p:cNvSpPr>
          <p:nvPr>
            <p:ph idx="1"/>
          </p:nvPr>
        </p:nvSpPr>
        <p:spPr/>
        <p:txBody>
          <a:bodyPr/>
          <a:lstStyle/>
          <a:p>
            <a:pPr marL="0" indent="0">
              <a:buNone/>
            </a:pPr>
            <a:r>
              <a:rPr lang="zh-CN" altLang="en-US"/>
              <a:t>一个 </a:t>
            </a:r>
            <a:r>
              <a:rPr lang="en-US" altLang="zh-CN"/>
              <a:t>dag</a:t>
            </a:r>
            <a:r>
              <a:rPr lang="zh-CN" altLang="en-US"/>
              <a:t>，给定 </a:t>
            </a:r>
            <a:r>
              <a:rPr lang="en-US" altLang="zh-CN"/>
              <a:t>n </a:t>
            </a:r>
            <a:r>
              <a:rPr lang="zh-CN" altLang="en-US"/>
              <a:t>个起点 </a:t>
            </a:r>
            <a:r>
              <a:rPr lang="en-US" altLang="zh-CN"/>
              <a:t>a1,…,an </a:t>
            </a:r>
            <a:r>
              <a:rPr lang="zh-CN" altLang="en-US"/>
              <a:t>和 </a:t>
            </a:r>
            <a:r>
              <a:rPr lang="en-US" altLang="zh-CN"/>
              <a:t>n </a:t>
            </a:r>
            <a:r>
              <a:rPr lang="zh-CN" altLang="en-US"/>
              <a:t>个终点 </a:t>
            </a:r>
            <a:r>
              <a:rPr lang="en-US" altLang="zh-CN"/>
              <a:t>b1,…,bn</a:t>
            </a:r>
            <a:r>
              <a:rPr lang="zh-CN" altLang="en-US"/>
              <a:t>，求选出 </a:t>
            </a:r>
            <a:r>
              <a:rPr lang="en-US" altLang="zh-CN"/>
              <a:t>n </a:t>
            </a:r>
            <a:r>
              <a:rPr lang="zh-CN" altLang="en-US"/>
              <a:t>条路径 </a:t>
            </a:r>
            <a:r>
              <a:rPr lang="en-US" altLang="zh-CN"/>
              <a:t>(a1,b1),…,(an,bn) </a:t>
            </a:r>
            <a:r>
              <a:rPr lang="zh-CN" altLang="en-US"/>
              <a:t>且这些路径互不相交（不经过同一个点多次）的方案。</a:t>
            </a:r>
            <a:endParaRPr lang="en-US" altLang="zh-CN"/>
          </a:p>
          <a:p>
            <a:pPr marL="0" indent="0">
              <a:buNone/>
            </a:pPr>
            <a:r>
              <a:rPr lang="en-US" altLang="zh-CN"/>
              <a:t>n&lt;=500</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算后手必胜的情况。</a:t>
            </a:r>
            <a:endParaRPr lang="en-US" altLang="zh-CN"/>
          </a:p>
          <a:p>
            <a:pPr marL="0" indent="0">
              <a:buNone/>
            </a:pPr>
            <a:r>
              <a:rPr lang="zh-CN" altLang="en-US"/>
              <a:t>如果不要求互不相同也不要求非 </a:t>
            </a:r>
            <a:r>
              <a:rPr lang="en-US" altLang="zh-CN"/>
              <a:t>0</a:t>
            </a:r>
            <a:r>
              <a:rPr lang="zh-CN" altLang="en-US"/>
              <a:t>，那么答案显然就是除了最后一个都可以任选。</a:t>
            </a:r>
            <a:endParaRPr lang="en-US" altLang="zh-CN"/>
          </a:p>
          <a:p>
            <a:pPr marL="0" indent="0">
              <a:buNone/>
            </a:pPr>
            <a:r>
              <a:rPr lang="zh-CN" altLang="en-US"/>
              <a:t>如果要求非 </a:t>
            </a:r>
            <a:r>
              <a:rPr lang="en-US" altLang="zh-CN"/>
              <a:t>0</a:t>
            </a:r>
            <a:r>
              <a:rPr lang="zh-CN" altLang="en-US"/>
              <a:t>，设 </a:t>
            </a:r>
            <a:r>
              <a:rPr lang="en-US" altLang="zh-CN"/>
              <a:t>f(i) </a:t>
            </a:r>
            <a:r>
              <a:rPr lang="zh-CN" altLang="en-US"/>
              <a:t>表示 </a:t>
            </a:r>
            <a:r>
              <a:rPr lang="en-US" altLang="zh-CN"/>
              <a:t>i </a:t>
            </a:r>
            <a:r>
              <a:rPr lang="zh-CN" altLang="en-US"/>
              <a:t>堆石子的答案，那么显然有 </a:t>
            </a:r>
            <a:r>
              <a:rPr lang="en-US" altLang="zh-CN"/>
              <a:t>f(i)=(2^m-1)^(i-1)-f(i-1)</a:t>
            </a:r>
            <a:r>
              <a:rPr lang="zh-CN" altLang="en-US"/>
              <a:t>，即前面 </a:t>
            </a:r>
            <a:r>
              <a:rPr lang="en-US" altLang="zh-CN"/>
              <a:t>i-1 </a:t>
            </a:r>
            <a:r>
              <a:rPr lang="zh-CN" altLang="en-US"/>
              <a:t>位任选减掉最后一位恰好是 </a:t>
            </a:r>
            <a:r>
              <a:rPr lang="en-US" altLang="zh-CN"/>
              <a:t>0 </a:t>
            </a:r>
            <a:r>
              <a:rPr lang="zh-CN" altLang="en-US"/>
              <a:t>的答案。</a:t>
            </a:r>
            <a:endParaRPr lang="en-US" altLang="zh-CN"/>
          </a:p>
          <a:p>
            <a:pPr marL="0" indent="0">
              <a:buNone/>
            </a:pPr>
            <a:r>
              <a:rPr lang="zh-CN" altLang="en-US"/>
              <a:t>如果再加上互不相同的限制，仍然前面 </a:t>
            </a:r>
            <a:r>
              <a:rPr lang="en-US" altLang="zh-CN"/>
              <a:t>i-1 </a:t>
            </a:r>
            <a:r>
              <a:rPr lang="zh-CN" altLang="en-US"/>
              <a:t>位任选，减掉第 </a:t>
            </a:r>
            <a:r>
              <a:rPr lang="en-US" altLang="zh-CN"/>
              <a:t>i </a:t>
            </a:r>
            <a:r>
              <a:rPr lang="zh-CN" altLang="en-US"/>
              <a:t>位为 </a:t>
            </a:r>
            <a:r>
              <a:rPr lang="en-US" altLang="zh-CN"/>
              <a:t>0 </a:t>
            </a:r>
            <a:r>
              <a:rPr lang="zh-CN" altLang="en-US"/>
              <a:t>的情况以及第 </a:t>
            </a:r>
            <a:r>
              <a:rPr lang="en-US" altLang="zh-CN"/>
              <a:t>i </a:t>
            </a:r>
            <a:r>
              <a:rPr lang="zh-CN" altLang="en-US"/>
              <a:t>位和之前某位相等的情况即可（由于前面互不相同，因此不会多减）。</a:t>
            </a:r>
            <a:endParaRPr lang="en-US" altLang="zh-CN"/>
          </a:p>
          <a:p>
            <a:pPr marL="0" indent="0">
              <a:buNone/>
            </a:pPr>
            <a:r>
              <a:rPr lang="en-US" altLang="zh-CN"/>
              <a:t>f(i)=(2^m-1)(2^m-2)…(2^m-i+1)-f(i-1)-(2^m-1)(i-1)f(i-2)</a:t>
            </a:r>
            <a:endParaRPr lang="en-US" altLang="zh-CN"/>
          </a:p>
          <a:p>
            <a:pPr marL="0" indent="0">
              <a:buNone/>
            </a:pPr>
            <a:r>
              <a:rPr lang="zh-CN" altLang="en-US"/>
              <a:t>复杂度 </a:t>
            </a:r>
            <a:r>
              <a:rPr lang="en-US" altLang="zh-CN"/>
              <a:t>O(n)</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设 </a:t>
                </a:r>
                <a:r>
                  <a:rPr lang="en-US" altLang="zh-CN"/>
                  <a:t>f(a,b) </a:t>
                </a:r>
                <a:r>
                  <a:rPr lang="zh-CN" altLang="en-US"/>
                  <a:t>表示 </a:t>
                </a:r>
                <a:r>
                  <a:rPr lang="en-US" altLang="zh-CN"/>
                  <a:t>a </a:t>
                </a:r>
                <a:r>
                  <a:rPr lang="zh-CN" altLang="en-US"/>
                  <a:t>到 </a:t>
                </a:r>
                <a:r>
                  <a:rPr lang="en-US" altLang="zh-CN"/>
                  <a:t>b </a:t>
                </a:r>
                <a:r>
                  <a:rPr lang="zh-CN" altLang="en-US"/>
                  <a:t>的方案数，那么答案就是下面的行列式：</a:t>
                </a:r>
                <a:endParaRPr lang="en-US" altLang="zh-CN"/>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𝑏</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e>
                                  </m:mr>
                                </m:m>
                              </m:e>
                            </m:mr>
                            <m:mr>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mr>
                                </m:m>
                              </m:e>
                              <m:e>
                                <m:m>
                                  <m:mPr>
                                    <m:mcs>
                                      <m:mc>
                                        <m:mcPr>
                                          <m:count m:val="2"/>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e>
                                  </m:mr>
                                </m:m>
                              </m:e>
                            </m:mr>
                          </m:m>
                        </m:e>
                      </m:d>
                    </m:oMath>
                  </m:oMathPara>
                </a14:m>
                <a:endParaRPr lang="en-US" altLang="zh-CN"/>
              </a:p>
              <a:p>
                <a:pPr marL="0" indent="0">
                  <a:buNone/>
                </a:pPr>
                <a:r>
                  <a:rPr lang="zh-CN" altLang="en-US"/>
                  <a:t>考虑如果最终路径产生了 </a:t>
                </a:r>
                <a:r>
                  <a:rPr lang="en-US" altLang="zh-CN"/>
                  <a:t>k </a:t>
                </a:r>
                <a:r>
                  <a:rPr lang="zh-CN" altLang="en-US"/>
                  <a:t>个交点，那么可以决策这 </a:t>
                </a:r>
                <a:r>
                  <a:rPr lang="en-US" altLang="zh-CN"/>
                  <a:t>k </a:t>
                </a:r>
                <a:r>
                  <a:rPr lang="zh-CN" altLang="en-US"/>
                  <a:t>个交点的两条出边分别交不交换，只要交换一次，最终的终点序列必然也会恰好交换一次，即改变排列的奇偶性。</a:t>
                </a:r>
                <a:endParaRPr lang="en-US" altLang="zh-CN"/>
              </a:p>
              <a:p>
                <a:pPr marL="0" indent="0">
                  <a:buNone/>
                </a:pPr>
                <a:r>
                  <a:rPr lang="zh-CN" altLang="en-US"/>
                  <a:t>因此若 </a:t>
                </a:r>
                <a:r>
                  <a:rPr lang="en-US" altLang="zh-CN"/>
                  <a:t>k&gt;0</a:t>
                </a:r>
                <a:r>
                  <a:rPr lang="zh-CN" altLang="en-US"/>
                  <a:t>，则最终能够交换得到的奇排列和偶排列的数量一样（可以一一对应）</a:t>
                </a:r>
                <a:endParaRPr lang="en-US" altLang="zh-CN"/>
              </a:p>
              <a:p>
                <a:pPr marL="0" indent="0">
                  <a:buNone/>
                </a:pPr>
                <a:r>
                  <a:rPr lang="zh-CN" altLang="en-US"/>
                  <a:t>当且仅当 </a:t>
                </a:r>
                <a:r>
                  <a:rPr lang="en-US" altLang="zh-CN"/>
                  <a:t>k=0</a:t>
                </a:r>
                <a:r>
                  <a:rPr lang="zh-CN" altLang="en-US"/>
                  <a:t>（即不产生交点）的时候，会被统计进答案。</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模板题</a:t>
            </a:r>
            <a:endParaRPr lang="zh-CN" altLang="en-US"/>
          </a:p>
        </p:txBody>
      </p:sp>
      <p:sp>
        <p:nvSpPr>
          <p:cNvPr id="3" name="内容占位符 2"/>
          <p:cNvSpPr>
            <a:spLocks noGrp="true"/>
          </p:cNvSpPr>
          <p:nvPr>
            <p:ph idx="1"/>
          </p:nvPr>
        </p:nvSpPr>
        <p:spPr/>
        <p:txBody>
          <a:bodyPr/>
          <a:lstStyle/>
          <a:p>
            <a:pPr marL="0" indent="0">
              <a:buNone/>
            </a:pPr>
            <a:r>
              <a:rPr lang="en-US" altLang="zh-CN"/>
              <a:t>m </a:t>
            </a:r>
            <a:r>
              <a:rPr lang="zh-CN" altLang="en-US"/>
              <a:t>个棋子，初始分别在 </a:t>
            </a:r>
            <a:r>
              <a:rPr lang="en-US" altLang="zh-CN"/>
              <a:t>(ai,0)</a:t>
            </a:r>
            <a:r>
              <a:rPr lang="zh-CN" altLang="en-US"/>
              <a:t>，最终分别要走到 </a:t>
            </a:r>
            <a:r>
              <a:rPr lang="en-US" altLang="zh-CN"/>
              <a:t>(bi,n)</a:t>
            </a:r>
            <a:r>
              <a:rPr lang="zh-CN" altLang="en-US"/>
              <a:t>，每次只能向右向上走，求路径不交的方案数。</a:t>
            </a:r>
            <a:endParaRPr lang="en-US" altLang="zh-CN"/>
          </a:p>
          <a:p>
            <a:pPr marL="0" indent="0">
              <a:buNone/>
            </a:pPr>
            <a:r>
              <a:rPr lang="en-US" altLang="zh-CN"/>
              <a:t>m&lt;=100,n&lt;=1e6</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由于每次只能向右向上走，因此是个 </a:t>
            </a:r>
            <a:r>
              <a:rPr lang="en-US" altLang="zh-CN"/>
              <a:t>DAG</a:t>
            </a:r>
            <a:r>
              <a:rPr lang="zh-CN" altLang="en-US"/>
              <a:t>，直接应用 </a:t>
            </a:r>
            <a:r>
              <a:rPr lang="en-US" altLang="zh-CN"/>
              <a:t>LGV </a:t>
            </a:r>
            <a:r>
              <a:rPr lang="zh-CN" altLang="en-US"/>
              <a:t>引理即可。</a:t>
            </a:r>
            <a:endParaRPr lang="en-US" altLang="zh-CN"/>
          </a:p>
          <a:p>
            <a:pPr marL="0" indent="0">
              <a:buNone/>
            </a:pPr>
            <a:r>
              <a:rPr lang="zh-CN" altLang="en-US"/>
              <a:t>任意两点之间路径的方案数是个组合数，因此复杂度 </a:t>
            </a:r>
            <a:r>
              <a:rPr lang="en-US" altLang="zh-CN"/>
              <a:t>O(n+m^3)</a:t>
            </a:r>
            <a:r>
              <a:rPr lang="zh-CN" altLang="en-US"/>
              <a: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某道集训题</a:t>
            </a:r>
            <a:endParaRPr lang="zh-CN" altLang="en-US"/>
          </a:p>
        </p:txBody>
      </p:sp>
      <p:sp>
        <p:nvSpPr>
          <p:cNvPr id="3" name="内容占位符 2"/>
          <p:cNvSpPr>
            <a:spLocks noGrp="true"/>
          </p:cNvSpPr>
          <p:nvPr>
            <p:ph idx="1"/>
          </p:nvPr>
        </p:nvSpPr>
        <p:spPr/>
        <p:txBody>
          <a:bodyPr/>
          <a:lstStyle/>
          <a:p>
            <a:pPr marL="0" indent="0">
              <a:buNone/>
            </a:pPr>
            <a:r>
              <a:rPr lang="en-US" altLang="zh-CN"/>
              <a:t>y </a:t>
            </a:r>
            <a:r>
              <a:rPr lang="zh-CN" altLang="en-US"/>
              <a:t>轴正半轴上有 </a:t>
            </a:r>
            <a:r>
              <a:rPr lang="en-US" altLang="zh-CN"/>
              <a:t>n </a:t>
            </a:r>
            <a:r>
              <a:rPr lang="zh-CN" altLang="en-US"/>
              <a:t>个点 </a:t>
            </a:r>
            <a:r>
              <a:rPr lang="en-US" altLang="zh-CN"/>
              <a:t>(0,a1),…,(0,an)</a:t>
            </a:r>
            <a:r>
              <a:rPr lang="zh-CN" altLang="en-US"/>
              <a:t>，他们每次可以向右或向下走一格，求最后分别到 </a:t>
            </a:r>
            <a:r>
              <a:rPr lang="en-US" altLang="zh-CN"/>
              <a:t>(1,0),…,(n,0) </a:t>
            </a:r>
            <a:r>
              <a:rPr lang="zh-CN" altLang="en-US"/>
              <a:t>的方案数。</a:t>
            </a:r>
            <a:endParaRPr lang="en-US" altLang="zh-CN"/>
          </a:p>
          <a:p>
            <a:pPr marL="0" indent="0">
              <a:buNone/>
            </a:pPr>
            <a:r>
              <a:rPr lang="en-US" altLang="zh-CN"/>
              <a:t>n,ai&lt;=1e6</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考虑 </a:t>
                </a:r>
                <a:r>
                  <a:rPr lang="en-US" altLang="zh-CN"/>
                  <a:t>(0,ai) </a:t>
                </a:r>
                <a:r>
                  <a:rPr lang="zh-CN" altLang="en-US"/>
                  <a:t>到 </a:t>
                </a:r>
                <a:r>
                  <a:rPr lang="en-US" altLang="zh-CN"/>
                  <a:t>(j,0) </a:t>
                </a:r>
                <a:r>
                  <a:rPr lang="zh-CN" altLang="en-US"/>
                  <a:t>的方案数为 </a:t>
                </a:r>
                <a:r>
                  <a:rPr lang="en-US" altLang="zh-CN"/>
                  <a:t>C(ai+j,j)</a:t>
                </a:r>
                <a:r>
                  <a:rPr lang="zh-CN" altLang="en-US"/>
                  <a:t>，写成行列式后每行提出 </a:t>
                </a:r>
                <a:r>
                  <a:rPr lang="en-US" altLang="zh-CN"/>
                  <a:t>1/j! </a:t>
                </a:r>
                <a:r>
                  <a:rPr lang="zh-CN" altLang="en-US"/>
                  <a:t>即为：</a:t>
                </a:r>
                <a:endParaRPr lang="en-US" altLang="zh-CN"/>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brk m:alnAt="7"/>
                                              </m:rPr>
                                              <a:rPr lang="en-US" altLang="zh-CN" b="0" i="1" smtClean="0">
                                                <a:latin typeface="Cambria Math" panose="02040503050406030204" pitchFamily="18" charset="0"/>
                                              </a:rPr>
                                              <m:t>𝑎</m:t>
                                            </m:r>
                                          </m:e>
                                          <m:sub>
                                            <m:r>
                                              <m:rPr>
                                                <m:brk m:alnAt="7"/>
                                              </m:rP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1</m:t>
                                        </m:r>
                                      </m:e>
                                    </m:bar>
                                  </m:sup>
                                </m:sSup>
                              </m:e>
                              <m:e>
                                <m:r>
                                  <a:rPr lang="en-US" altLang="zh-CN" b="0" i="1" smtClean="0">
                                    <a:latin typeface="Cambria Math" panose="02040503050406030204" pitchFamily="18" charset="0"/>
                                  </a:rPr>
                                  <m:t>⋯</m:t>
                                </m:r>
                              </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𝑛</m:t>
                                        </m:r>
                                      </m:e>
                                    </m:bar>
                                  </m:sup>
                                </m:sSup>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1</m:t>
                                        </m:r>
                                      </m:e>
                                    </m:bar>
                                  </m:sup>
                                </m:sSup>
                              </m:e>
                              <m:e>
                                <m:r>
                                  <a:rPr lang="en-US" altLang="zh-CN" b="0" i="1" smtClean="0">
                                    <a:latin typeface="Cambria Math" panose="02040503050406030204" pitchFamily="18" charset="0"/>
                                  </a:rPr>
                                  <m:t>⋯</m:t>
                                </m:r>
                              </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𝑛</m:t>
                                        </m:r>
                                      </m:e>
                                    </m:bar>
                                  </m:sup>
                                </m:sSup>
                              </m:e>
                            </m:mr>
                          </m:m>
                        </m:e>
                      </m:d>
                    </m:oMath>
                  </m:oMathPara>
                </a14:m>
                <a:endParaRPr lang="en-US" altLang="zh-CN"/>
              </a:p>
              <a:p>
                <a:pPr marL="0" indent="0">
                  <a:buNone/>
                </a:pPr>
                <a:r>
                  <a:rPr lang="zh-CN" altLang="en-US"/>
                  <a:t>会发现每行都有个公因子 </a:t>
                </a:r>
                <a:r>
                  <a:rPr lang="en-US" altLang="zh-CN"/>
                  <a:t>(ai+1)</a:t>
                </a:r>
                <a:r>
                  <a:rPr lang="zh-CN" altLang="en-US"/>
                  <a:t>，提出来之后变成：</a:t>
                </a:r>
                <a:endParaRPr lang="en-US" altLang="zh-CN"/>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en>
                      </m:f>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m:t>
                                </m:r>
                              </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bar>
                                  </m:sup>
                                </m:sSup>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m:t>
                                </m:r>
                              </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bar>
                                  </m:sup>
                                </m:sSup>
                              </m:e>
                            </m:mr>
                          </m:m>
                        </m:e>
                      </m:d>
                    </m:oMath>
                  </m:oMathPara>
                </a14:m>
                <a:endParaRPr lang="en-US" altLang="zh-CN"/>
              </a:p>
              <a:p>
                <a:pPr marL="0" indent="0">
                  <a:buNone/>
                </a:pPr>
                <a:r>
                  <a:rPr lang="zh-CN" altLang="en-US"/>
                  <a:t>我们从左到右对列做初等变换，归纳证明上述矩阵可以消元成：</a:t>
                </a:r>
                <a:endParaRPr lang="en-US" altLang="zh-CN"/>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m:t>
                                </m:r>
                              </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m:t>
                                </m:r>
                              </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e>
                            </m:mr>
                          </m:m>
                        </m:e>
                      </m:d>
                    </m:oMath>
                  </m:oMathPara>
                </a14:m>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这是因为 </a:t>
            </a:r>
            <a:r>
              <a:rPr lang="en-US" altLang="zh-CN"/>
              <a:t>(x+i)</a:t>
            </a:r>
            <a:r>
              <a:rPr lang="zh-CN" altLang="en-US"/>
              <a:t> 的 </a:t>
            </a:r>
            <a:r>
              <a:rPr lang="en-US" altLang="zh-CN"/>
              <a:t>i-1 </a:t>
            </a:r>
            <a:r>
              <a:rPr lang="zh-CN" altLang="en-US"/>
              <a:t>次下降幂是关于 </a:t>
            </a:r>
            <a:r>
              <a:rPr lang="en-US" altLang="zh-CN"/>
              <a:t>x </a:t>
            </a:r>
            <a:r>
              <a:rPr lang="zh-CN" altLang="en-US"/>
              <a:t>的 </a:t>
            </a:r>
            <a:r>
              <a:rPr lang="en-US" altLang="zh-CN"/>
              <a:t>i-1 </a:t>
            </a:r>
            <a:r>
              <a:rPr lang="zh-CN" altLang="en-US"/>
              <a:t>次多项式，在前面的列都消元完成的情况下很容易把第 </a:t>
            </a:r>
            <a:r>
              <a:rPr lang="en-US" altLang="zh-CN"/>
              <a:t>i </a:t>
            </a:r>
            <a:r>
              <a:rPr lang="zh-CN" altLang="en-US"/>
              <a:t>列消成 </a:t>
            </a:r>
            <a:r>
              <a:rPr lang="en-US" altLang="zh-CN"/>
              <a:t>x^(i-1)</a:t>
            </a:r>
            <a:r>
              <a:rPr lang="zh-CN" altLang="en-US"/>
              <a:t>。</a:t>
            </a:r>
            <a:endParaRPr lang="en-US" altLang="zh-CN"/>
          </a:p>
          <a:p>
            <a:pPr marL="0" indent="0">
              <a:buNone/>
            </a:pPr>
            <a:r>
              <a:rPr lang="zh-CN" altLang="en-US"/>
              <a:t>于是问题变成了计算范德蒙矩阵的行列式，由于 </a:t>
            </a:r>
            <a:r>
              <a:rPr lang="en-US" altLang="zh-CN"/>
              <a:t>ai&lt;=10^6</a:t>
            </a:r>
            <a:r>
              <a:rPr lang="zh-CN" altLang="en-US"/>
              <a:t>，用一次卷积就可以计算出每种差值出现了多少次。</a:t>
            </a:r>
            <a:endParaRPr lang="en-US" altLang="zh-CN"/>
          </a:p>
          <a:p>
            <a:pPr marL="0" indent="0">
              <a:buNone/>
            </a:pPr>
            <a:r>
              <a:rPr lang="zh-CN" altLang="en-US"/>
              <a:t>总复杂度 </a:t>
            </a:r>
            <a:r>
              <a:rPr lang="en-US" altLang="zh-CN"/>
              <a:t>O(ai log ai)</a:t>
            </a:r>
            <a:r>
              <a:rPr lang="zh-CN" altLang="en-US"/>
              <a:t>。</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ctrTitle"/>
          </p:nvPr>
        </p:nvSpPr>
        <p:spPr/>
        <p:txBody>
          <a:bodyPr/>
          <a:lstStyle/>
          <a:p>
            <a:r>
              <a:rPr lang="zh-CN" altLang="en-US"/>
              <a:t>生成函数</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true"/>
          </p:cNvSpPr>
          <p:nvPr>
            <p:ph idx="1"/>
          </p:nvPr>
        </p:nvSpPr>
        <p:spPr/>
        <p:txBody>
          <a:bodyPr/>
          <a:lstStyle/>
          <a:p>
            <a:r>
              <a:rPr lang="zh-CN" altLang="en-US"/>
              <a:t>普通生成函数（</a:t>
            </a:r>
            <a:r>
              <a:rPr lang="en-US" altLang="zh-CN"/>
              <a:t>OGF</a:t>
            </a:r>
            <a:r>
              <a:rPr lang="zh-CN" altLang="en-US"/>
              <a:t>）</a:t>
            </a:r>
            <a:endParaRPr lang="en-US" altLang="zh-CN"/>
          </a:p>
          <a:p>
            <a:pPr marL="0" indent="0">
              <a:buNone/>
            </a:pPr>
            <a:r>
              <a:rPr lang="en-US" altLang="zh-CN"/>
              <a:t>	</a:t>
            </a:r>
            <a:r>
              <a:rPr lang="zh-CN" altLang="en-US"/>
              <a:t>组合意义：解决无序计数问题</a:t>
            </a:r>
            <a:endParaRPr lang="en-US" altLang="zh-CN"/>
          </a:p>
          <a:p>
            <a:r>
              <a:rPr lang="zh-CN" altLang="en-US"/>
              <a:t>指数生成函数（</a:t>
            </a:r>
            <a:r>
              <a:rPr lang="en-US" altLang="zh-CN"/>
              <a:t>EGF</a:t>
            </a:r>
            <a:r>
              <a:rPr lang="zh-CN" altLang="en-US"/>
              <a:t>）</a:t>
            </a:r>
            <a:endParaRPr lang="en-US" altLang="zh-CN"/>
          </a:p>
          <a:p>
            <a:pPr marL="0" indent="0">
              <a:buNone/>
            </a:pPr>
            <a:r>
              <a:rPr lang="en-US" altLang="zh-CN"/>
              <a:t>	</a:t>
            </a:r>
            <a:r>
              <a:rPr lang="zh-CN" altLang="en-US"/>
              <a:t>组合意义：解决有序计数问题</a:t>
            </a:r>
            <a:endParaRPr lang="en-US" altLang="zh-CN"/>
          </a:p>
          <a:p>
            <a:pPr marL="0" indent="0">
              <a:buNone/>
            </a:pPr>
            <a:r>
              <a:rPr lang="zh-CN" altLang="en-US"/>
              <a:t>所有题目默认模 </a:t>
            </a:r>
            <a:r>
              <a:rPr lang="en-US" altLang="zh-CN"/>
              <a:t>998244353.</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多项式的基本运算</a:t>
            </a:r>
            <a:endParaRPr lang="zh-CN" altLang="en-US"/>
          </a:p>
        </p:txBody>
      </p:sp>
      <p:sp>
        <p:nvSpPr>
          <p:cNvPr id="3" name="内容占位符 2"/>
          <p:cNvSpPr>
            <a:spLocks noGrp="true"/>
          </p:cNvSpPr>
          <p:nvPr>
            <p:ph idx="1"/>
          </p:nvPr>
        </p:nvSpPr>
        <p:spPr/>
        <p:txBody>
          <a:bodyPr/>
          <a:lstStyle/>
          <a:p>
            <a:pPr marL="0" indent="0">
              <a:buNone/>
            </a:pPr>
            <a:r>
              <a:rPr lang="zh-CN" altLang="en-US"/>
              <a:t>乘法（卷积）</a:t>
            </a:r>
            <a:endParaRPr lang="en-US" altLang="zh-CN"/>
          </a:p>
          <a:p>
            <a:pPr marL="0" indent="0">
              <a:buNone/>
            </a:pPr>
            <a:r>
              <a:rPr lang="zh-CN" altLang="en-US"/>
              <a:t>求逆</a:t>
            </a:r>
            <a:endParaRPr lang="en-US" altLang="zh-CN"/>
          </a:p>
          <a:p>
            <a:pPr marL="0" indent="0">
              <a:buNone/>
            </a:pPr>
            <a:r>
              <a:rPr lang="zh-CN" altLang="en-US"/>
              <a:t>对数（</a:t>
            </a:r>
            <a:r>
              <a:rPr lang="en-US" altLang="zh-CN"/>
              <a:t>ln</a:t>
            </a:r>
            <a:r>
              <a:rPr lang="zh-CN" altLang="en-US"/>
              <a:t>）</a:t>
            </a:r>
            <a:endParaRPr lang="en-US" altLang="zh-CN"/>
          </a:p>
          <a:p>
            <a:pPr marL="0" indent="0">
              <a:buNone/>
            </a:pPr>
            <a:r>
              <a:rPr lang="zh-CN" altLang="en-US"/>
              <a:t>指数（</a:t>
            </a:r>
            <a:r>
              <a:rPr lang="en-US" altLang="zh-CN"/>
              <a:t>exp</a:t>
            </a:r>
            <a:r>
              <a:rPr lang="zh-CN" altLang="en-US"/>
              <a:t>）</a:t>
            </a:r>
            <a:endParaRPr lang="en-US" altLang="zh-CN"/>
          </a:p>
          <a:p>
            <a:pPr marL="0" indent="0">
              <a:buNone/>
            </a:pPr>
            <a:r>
              <a:rPr lang="zh-CN" altLang="en-US"/>
              <a:t>多项式除法、取模</a:t>
            </a:r>
            <a:endParaRPr lang="en-US" altLang="zh-CN"/>
          </a:p>
          <a:p>
            <a:pPr marL="0" indent="0">
              <a:buNone/>
            </a:pPr>
            <a:r>
              <a:rPr lang="zh-CN" altLang="en-US"/>
              <a:t>多点求值和快速插值</a:t>
            </a:r>
            <a:endParaRPr lang="en-US" altLang="zh-CN"/>
          </a:p>
          <a:p>
            <a:pPr marL="0" indent="0">
              <a:buNone/>
            </a:pPr>
            <a:r>
              <a:rPr lang="zh-CN" altLang="en-US"/>
              <a:t>多项式复合逆（拉格朗日反演）</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多项式求逆</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给出 </a:t>
                </a:r>
                <a:r>
                  <a:rPr lang="en-US" altLang="zh-CN"/>
                  <a:t>P(x)</a:t>
                </a:r>
                <a:r>
                  <a:rPr lang="zh-CN" altLang="en-US"/>
                  <a:t>，要求 </a:t>
                </a:r>
                <a:r>
                  <a:rPr lang="en-US" altLang="zh-CN"/>
                  <a:t>Q(x) </a:t>
                </a:r>
                <a:r>
                  <a:rPr lang="zh-CN" altLang="en-US"/>
                  <a:t>使得 </a:t>
                </a:r>
                <a:r>
                  <a:rPr lang="en-US" altLang="zh-CN"/>
                  <a:t>P(x)Q(x)=1 (mod x^n)</a:t>
                </a:r>
                <a:r>
                  <a:rPr lang="zh-CN" altLang="en-US"/>
                  <a:t>。</a:t>
                </a:r>
                <a:endParaRPr lang="en-US" altLang="zh-CN"/>
              </a:p>
              <a:p>
                <a:pPr marL="0" indent="0">
                  <a:buNone/>
                </a:pPr>
                <a:r>
                  <a:rPr lang="zh-CN" altLang="en-US"/>
                  <a:t>假设已经求出了 </a:t>
                </a:r>
                <a:r>
                  <a:rPr lang="en-US" altLang="zh-CN"/>
                  <a:t>P(x)H(x)=1 (mod x^k)</a:t>
                </a:r>
                <a:r>
                  <a:rPr lang="zh-CN" altLang="en-US"/>
                  <a:t>，现在要求 </a:t>
                </a:r>
                <a:r>
                  <a:rPr lang="en-US" altLang="zh-CN"/>
                  <a:t>P(x)Q(x)=1 (mod x^2k)</a:t>
                </a:r>
                <a:endParaRPr lang="en-US" altLang="zh-CN"/>
              </a:p>
              <a:p>
                <a:pPr marL="0" indent="0">
                  <a:buNone/>
                </a:pPr>
                <a:r>
                  <a:rPr lang="zh-CN" altLang="en-US"/>
                  <a:t>把 </a:t>
                </a:r>
                <a:r>
                  <a:rPr lang="en-US" altLang="zh-CN"/>
                  <a:t>1 </a:t>
                </a:r>
                <a:r>
                  <a:rPr lang="zh-CN" altLang="en-US"/>
                  <a:t>减到左边两边同时平方，得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mod</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a14:m>
                <a:r>
                  <a:rPr lang="zh-CN" altLang="en-US"/>
                  <a:t>，整理一下，</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t>。</a:t>
                </a:r>
                <a:endParaRPr lang="en-US" altLang="zh-CN"/>
              </a:p>
              <a:p>
                <a:pPr marL="0" indent="0">
                  <a:buNone/>
                </a:pPr>
                <a:r>
                  <a:rPr lang="zh-CN" altLang="en-US"/>
                  <a:t>因此倍增即可，复杂度 </a:t>
                </a:r>
                <a:r>
                  <a:rPr lang="en-US" altLang="zh-CN"/>
                  <a:t>O(n log n)</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1132" b="16"/>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热身题</a:t>
            </a:r>
            <a:r>
              <a:rPr lang="en-US" altLang="zh-CN"/>
              <a:t>2</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dirty="0"/>
                  <a:t>给出</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个</m:t>
                    </m:r>
                    <m:r>
                      <a:rPr lang="zh-CN" altLang="en-US" i="1" smtClean="0">
                        <a:latin typeface="Cambria Math" panose="02040503050406030204" pitchFamily="18" charset="0"/>
                      </a:rPr>
                      <m:t>正整数</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你要选出</a:t>
                </a:r>
                <a14:m>
                  <m:oMath xmlns:m="http://schemas.openxmlformats.org/officeDocument/2006/math">
                    <m:r>
                      <a:rPr lang="en-US" altLang="zh-CN" b="0" i="1" smtClean="0">
                        <a:latin typeface="Cambria Math" panose="02040503050406030204" pitchFamily="18" charset="0"/>
                      </a:rPr>
                      <m:t>𝑛</m:t>
                    </m:r>
                  </m:oMath>
                </a14:m>
                <a:r>
                  <a:rPr lang="zh-CN" altLang="en-US" dirty="0"/>
                  <a:t>个正整数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和</m:t>
                    </m:r>
                    <m:r>
                      <a:rPr lang="en-US" altLang="zh-CN" b="0" i="1" smtClean="0">
                        <a:latin typeface="Cambria Math" panose="02040503050406030204" pitchFamily="18" charset="0"/>
                      </a:rPr>
                      <m:t>𝑛</m:t>
                    </m:r>
                  </m:oMath>
                </a14:m>
                <a:r>
                  <a:rPr lang="zh-CN" altLang="en-US" dirty="0"/>
                  <a:t>个正整数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r>
                      <a:rPr lang="zh-CN" altLang="en-US" i="1" smtClean="0">
                        <a:latin typeface="Cambria Math" panose="02040503050406030204" pitchFamily="18" charset="0"/>
                      </a:rPr>
                      <m:t>对于</m:t>
                    </m:r>
                  </m:oMath>
                </a14:m>
                <a:r>
                  <a:rPr lang="zh-CN" altLang="en-US" dirty="0"/>
                  <a:t>每个</a:t>
                </a:r>
                <a14:m>
                  <m:oMath xmlns:m="http://schemas.openxmlformats.org/officeDocument/2006/math">
                    <m:r>
                      <a:rPr lang="en-US" altLang="zh-CN" b="0" i="1" dirty="0" smtClean="0">
                        <a:latin typeface="Cambria Math" panose="02040503050406030204" pitchFamily="18" charset="0"/>
                      </a:rPr>
                      <m:t>𝑖</m:t>
                    </m:r>
                  </m:oMath>
                </a14:m>
                <a:r>
                  <a:rPr lang="zh-CN" altLang="en-US" dirty="0"/>
                  <a:t>满足</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oMath>
                </a14:m>
                <a:r>
                  <a:rPr lang="zh-CN" altLang="en-US" dirty="0"/>
                  <a:t>且</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𝑏</m:t>
                        </m:r>
                      </m:e>
                      <m:sub>
                        <m:r>
                          <a:rPr lang="en-US" altLang="zh-CN" b="0" i="1" dirty="0" smtClean="0">
                            <a:latin typeface="Cambria Math" panose="02040503050406030204" pitchFamily="18" charset="0"/>
                          </a:rPr>
                          <m:t>𝑖</m:t>
                        </m:r>
                      </m:sub>
                    </m:sSub>
                  </m:oMath>
                </a14:m>
                <a:r>
                  <a:rPr lang="zh-CN" altLang="en-US" dirty="0"/>
                  <a:t>，求有多少种选法满足</a:t>
                </a:r>
                <a14:m>
                  <m:oMath xmlns:m="http://schemas.openxmlformats.org/officeDocument/2006/math">
                    <m:nary>
                      <m:naryPr>
                        <m:chr m:val="∏"/>
                        <m:subHide m:val="on"/>
                        <m:supHide m:val="on"/>
                        <m:ctrlPr>
                          <a:rPr lang="zh-CN" altLang="en-US" i="1" smtClean="0">
                            <a:latin typeface="Cambria Math" panose="02040503050406030204" pitchFamily="18" charset="0"/>
                          </a:rPr>
                        </m:ctrlPr>
                      </m:naryPr>
                      <m:sub/>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e>
                    </m:nary>
                    <m:r>
                      <a:rPr lang="zh-CN" altLang="en-US" i="1" smtClean="0">
                        <a:latin typeface="Cambria Math" panose="02040503050406030204" pitchFamily="18" charset="0"/>
                      </a:rPr>
                      <m:t>≥</m:t>
                    </m:r>
                    <m:nary>
                      <m:naryPr>
                        <m:chr m:val="∏"/>
                        <m:subHide m:val="on"/>
                        <m:supHide m:val="on"/>
                        <m:ctrlPr>
                          <a:rPr lang="zh-CN" altLang="en-US"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nary>
                  </m:oMath>
                </a14:m>
                <a:endParaRPr lang="en-US" altLang="zh-CN" b="0" i="1" dirty="0">
                  <a:latin typeface="Cambria Math" panose="02040503050406030204" pitchFamily="18" charset="0"/>
                </a:endParaRPr>
              </a:p>
              <a:p>
                <a:pPr marL="0" indent="0">
                  <a:buNone/>
                </a:pPr>
                <a:r>
                  <a:rPr lang="en-US" altLang="zh-CN" b="0"/>
                  <a:t>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100</m:t>
                    </m:r>
                    <m:r>
                      <a:rPr lang="zh-CN" altLang="en-US" i="1">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9</m:t>
                        </m:r>
                      </m:sup>
                    </m:sSup>
                  </m:oMath>
                </a14:m>
                <a:endParaRPr lang="en-US" altLang="zh-CN" dirty="0"/>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多项式 </a:t>
            </a:r>
            <a:r>
              <a:rPr lang="en-US" altLang="zh-CN"/>
              <a:t>ln</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注意到 </a:t>
                </a:r>
                <a14:m>
                  <m:oMath xmlns:m="http://schemas.openxmlformats.org/officeDocument/2006/math">
                    <m:f>
                      <m:fPr>
                        <m:ctrlPr>
                          <a:rPr lang="en-US" altLang="zh-CN" b="0" i="1" smtClean="0">
                            <a:latin typeface="Cambria Math" panose="02040503050406030204" pitchFamily="18" charset="0"/>
                          </a:rPr>
                        </m:ctrlPr>
                      </m:fPr>
                      <m:num>
                        <m:r>
                          <m:rPr>
                            <m:sty m:val="p"/>
                          </m:rPr>
                          <a:rPr lang="en-US" altLang="zh-CN" b="0" i="1" smtClean="0">
                            <a:latin typeface="Cambria Math" panose="02040503050406030204" pitchFamily="18" charset="0"/>
                          </a:rPr>
                          <m:t>d</m:t>
                        </m:r>
                        <m:r>
                          <a:rPr lang="en-US" altLang="zh-CN" b="0" i="1" smtClean="0">
                            <a:latin typeface="Cambria Math" panose="02040503050406030204" pitchFamily="18" charset="0"/>
                          </a:rPr>
                          <m:t>𝑙𝑛𝐹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num>
                      <m:den>
                        <m:r>
                          <m:rPr>
                            <m:sty m:val="p"/>
                          </m:rPr>
                          <a:rPr lang="en-US" altLang="zh-CN" b="0" i="1" smtClean="0">
                            <a:latin typeface="Cambria Math" panose="02040503050406030204" pitchFamily="18" charset="0"/>
                          </a:rPr>
                          <m:t>d</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oMath>
                </a14:m>
                <a:r>
                  <a:rPr lang="zh-CN" altLang="en-US"/>
                  <a:t>，因此做一次多项式求逆和多项式乘法，再积分即可。</a:t>
                </a:r>
                <a:endParaRPr lang="en-US" altLang="zh-CN"/>
              </a:p>
              <a:p>
                <a:pPr marL="0" indent="0">
                  <a:buNone/>
                </a:pPr>
                <a:r>
                  <a:rPr lang="zh-CN" altLang="en-US"/>
                  <a:t>复杂度 </a:t>
                </a:r>
                <a:r>
                  <a:rPr lang="en-US" altLang="zh-CN"/>
                  <a:t>O(n log 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多项式 </a:t>
            </a:r>
            <a:r>
              <a:rPr lang="en-US" altLang="zh-CN"/>
              <a:t>exp</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给定 </a:t>
                </a:r>
                <a:r>
                  <a:rPr lang="en-US" altLang="zh-CN"/>
                  <a:t>F(x)</a:t>
                </a:r>
                <a:r>
                  <a:rPr lang="zh-CN" altLang="en-US"/>
                  <a:t>，求 </a:t>
                </a:r>
                <a:r>
                  <a:rPr lang="en-US" altLang="zh-CN"/>
                  <a:t>G(x)=e^F(x)</a:t>
                </a:r>
                <a:r>
                  <a:rPr lang="zh-CN" altLang="en-US"/>
                  <a:t>。</a:t>
                </a:r>
                <a:endParaRPr lang="en-US" altLang="zh-CN"/>
              </a:p>
              <a:p>
                <a:pPr marL="0" indent="0">
                  <a:buNone/>
                </a:pPr>
                <a:r>
                  <a:rPr lang="zh-CN" altLang="en-US"/>
                  <a:t>假设已知 </a:t>
                </a:r>
                <a:r>
                  <a:rPr lang="en-US" altLang="zh-CN"/>
                  <a:t>P(x)=e^F(x) (mod x^k)</a:t>
                </a:r>
                <a:r>
                  <a:rPr lang="zh-CN" altLang="en-US"/>
                  <a:t>，设 </a:t>
                </a:r>
                <a:r>
                  <a:rPr lang="en-US" altLang="zh-CN"/>
                  <a:t>G(x)=e^F(x) (mod x^2k)</a:t>
                </a:r>
                <a:r>
                  <a:rPr lang="zh-CN" altLang="en-US"/>
                  <a:t>，则在 </a:t>
                </a:r>
                <a:r>
                  <a:rPr lang="en-US" altLang="zh-CN"/>
                  <a:t>x0=P(x) </a:t>
                </a:r>
                <a:r>
                  <a:rPr lang="zh-CN" altLang="en-US"/>
                  <a:t>处展开 </a:t>
                </a:r>
                <a:r>
                  <a:rPr lang="en-US" altLang="zh-CN"/>
                  <a:t>ln G(x)</a:t>
                </a:r>
                <a:r>
                  <a:rPr lang="zh-CN" altLang="en-US"/>
                  <a:t>，得：</a:t>
                </a:r>
                <a:endParaRPr lang="en-US" altLang="zh-CN"/>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mod</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m:oMathPara>
                </a14:m>
                <a:endParaRPr lang="en-US" altLang="zh-CN"/>
              </a:p>
              <a:p>
                <a:pPr marL="0" indent="0">
                  <a:buNone/>
                </a:pPr>
                <a:r>
                  <a:rPr lang="zh-CN" altLang="en-US"/>
                  <a:t>因此 </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func>
                      </m:e>
                    </m:d>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mod</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oMath>
                </a14:m>
                <a:r>
                  <a:rPr lang="zh-CN" altLang="en-US"/>
                  <a:t>。</a:t>
                </a:r>
                <a:endParaRPr lang="en-US" altLang="zh-CN"/>
              </a:p>
              <a:p>
                <a:pPr marL="0" indent="0">
                  <a:buNone/>
                </a:pPr>
                <a:r>
                  <a:rPr lang="zh-CN" altLang="en-US"/>
                  <a:t>（这里用泰勒展开而不是牛顿迭代推导便于了解为什么牛顿迭代每次精度可以乘 </a:t>
                </a:r>
                <a:r>
                  <a:rPr lang="en-US" altLang="zh-CN"/>
                  <a:t>2</a:t>
                </a:r>
                <a:r>
                  <a:rPr lang="zh-CN" altLang="en-US"/>
                  <a:t>）</a:t>
                </a:r>
                <a:endParaRPr lang="en-US" altLang="zh-CN"/>
              </a:p>
              <a:p>
                <a:pPr marL="0" indent="0">
                  <a:buNone/>
                </a:pPr>
                <a:r>
                  <a:rPr lang="zh-CN" altLang="en-US"/>
                  <a:t>复杂度 </a:t>
                </a:r>
                <a:r>
                  <a:rPr lang="en-US" altLang="zh-CN"/>
                  <a:t>O(n log 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多项式除法</a:t>
            </a:r>
            <a:endParaRPr lang="zh-CN" altLang="en-US"/>
          </a:p>
        </p:txBody>
      </p:sp>
      <p:sp>
        <p:nvSpPr>
          <p:cNvPr id="3" name="内容占位符 2"/>
          <p:cNvSpPr>
            <a:spLocks noGrp="true"/>
          </p:cNvSpPr>
          <p:nvPr>
            <p:ph idx="1"/>
          </p:nvPr>
        </p:nvSpPr>
        <p:spPr/>
        <p:txBody>
          <a:bodyPr/>
          <a:lstStyle/>
          <a:p>
            <a:pPr marL="0" indent="0">
              <a:buNone/>
            </a:pPr>
            <a:r>
              <a:rPr lang="zh-CN" altLang="en-US"/>
              <a:t>给定 </a:t>
            </a:r>
            <a:r>
              <a:rPr lang="en-US" altLang="zh-CN"/>
              <a:t>A(x),B(x)</a:t>
            </a:r>
            <a:r>
              <a:rPr lang="zh-CN" altLang="en-US"/>
              <a:t>，求 </a:t>
            </a:r>
            <a:r>
              <a:rPr lang="en-US" altLang="zh-CN"/>
              <a:t>P(x),Q(x) </a:t>
            </a:r>
            <a:r>
              <a:rPr lang="zh-CN" altLang="en-US"/>
              <a:t>满足 </a:t>
            </a:r>
            <a:r>
              <a:rPr lang="en-US" altLang="zh-CN"/>
              <a:t>A(x)=B(x)P(x)+Q(x)</a:t>
            </a:r>
            <a:r>
              <a:rPr lang="zh-CN" altLang="en-US"/>
              <a:t>，其中 </a:t>
            </a:r>
            <a:r>
              <a:rPr lang="en-US" altLang="zh-CN"/>
              <a:t>A,B </a:t>
            </a:r>
            <a:r>
              <a:rPr lang="zh-CN" altLang="en-US"/>
              <a:t>分别为 </a:t>
            </a:r>
            <a:r>
              <a:rPr lang="en-US" altLang="zh-CN"/>
              <a:t>n,m </a:t>
            </a:r>
            <a:r>
              <a:rPr lang="zh-CN" altLang="en-US"/>
              <a:t>次多项式，</a:t>
            </a:r>
            <a:r>
              <a:rPr lang="en-US" altLang="zh-CN"/>
              <a:t>P,Q </a:t>
            </a:r>
            <a:r>
              <a:rPr lang="zh-CN" altLang="en-US"/>
              <a:t>分别为 </a:t>
            </a:r>
            <a:r>
              <a:rPr lang="en-US" altLang="zh-CN"/>
              <a:t>n-m,m-1 </a:t>
            </a:r>
            <a:r>
              <a:rPr lang="zh-CN" altLang="en-US"/>
              <a:t>次多项式</a:t>
            </a:r>
            <a:endParaRPr lang="en-US" altLang="zh-CN"/>
          </a:p>
          <a:p>
            <a:pPr marL="0" indent="0">
              <a:buNone/>
            </a:pPr>
            <a:r>
              <a:rPr lang="zh-CN" altLang="en-US"/>
              <a:t>把左右两边的多项式同时反转系数（</a:t>
            </a:r>
            <a:r>
              <a:rPr lang="en-US" altLang="zh-CN"/>
              <a:t>reverse</a:t>
            </a:r>
            <a:r>
              <a:rPr lang="zh-CN" altLang="en-US"/>
              <a:t>），则：</a:t>
            </a:r>
            <a:endParaRPr lang="en-US" altLang="zh-CN"/>
          </a:p>
          <a:p>
            <a:pPr marL="0" indent="0">
              <a:buNone/>
            </a:pPr>
            <a:r>
              <a:rPr lang="en-US" altLang="zh-CN"/>
              <a:t>A(x)=B(x)P(x)+Q(x)x^(n-m+1)</a:t>
            </a:r>
            <a:endParaRPr lang="en-US" altLang="zh-CN"/>
          </a:p>
          <a:p>
            <a:pPr marL="0" indent="0">
              <a:buNone/>
            </a:pPr>
            <a:r>
              <a:rPr lang="zh-CN" altLang="en-US"/>
              <a:t>则两边同时对 </a:t>
            </a:r>
            <a:r>
              <a:rPr lang="en-US" altLang="zh-CN"/>
              <a:t>x^(n-m+1) </a:t>
            </a:r>
            <a:r>
              <a:rPr lang="zh-CN" altLang="en-US"/>
              <a:t>取模后，多项式求逆即可解出 </a:t>
            </a:r>
            <a:r>
              <a:rPr lang="en-US" altLang="zh-CN"/>
              <a:t>P(x)</a:t>
            </a:r>
            <a:r>
              <a:rPr lang="zh-CN" altLang="en-US"/>
              <a:t>。</a:t>
            </a:r>
            <a:endParaRPr lang="en-US" altLang="zh-CN"/>
          </a:p>
          <a:p>
            <a:pPr marL="0" indent="0">
              <a:buNone/>
            </a:pPr>
            <a:r>
              <a:rPr lang="zh-CN" altLang="en-US"/>
              <a:t>则 </a:t>
            </a:r>
            <a:r>
              <a:rPr lang="en-US" altLang="zh-CN"/>
              <a:t>Q(x)=A(x)-B(x)P(x)</a:t>
            </a:r>
            <a:r>
              <a:rPr lang="zh-CN" altLang="en-US"/>
              <a:t>。</a:t>
            </a:r>
            <a:endParaRPr lang="en-US" altLang="zh-CN"/>
          </a:p>
          <a:p>
            <a:pPr marL="0" indent="0">
              <a:buNone/>
            </a:pPr>
            <a:r>
              <a:rPr lang="zh-CN" altLang="en-US"/>
              <a:t>复杂度 </a:t>
            </a:r>
            <a:r>
              <a:rPr lang="en-US" altLang="zh-CN"/>
              <a:t>O(n log n)</a:t>
            </a:r>
            <a:r>
              <a:rPr lang="zh-CN" altLang="en-US"/>
              <a:t>。</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多点求值</a:t>
            </a:r>
            <a:endParaRPr lang="zh-CN" altLang="en-US"/>
          </a:p>
        </p:txBody>
      </p:sp>
      <p:sp>
        <p:nvSpPr>
          <p:cNvPr id="3" name="内容占位符 2"/>
          <p:cNvSpPr>
            <a:spLocks noGrp="true"/>
          </p:cNvSpPr>
          <p:nvPr>
            <p:ph idx="1"/>
          </p:nvPr>
        </p:nvSpPr>
        <p:spPr/>
        <p:txBody>
          <a:bodyPr/>
          <a:lstStyle/>
          <a:p>
            <a:pPr marL="0" indent="0">
              <a:buNone/>
            </a:pPr>
            <a:r>
              <a:rPr lang="zh-CN" altLang="en-US"/>
              <a:t>设要求 </a:t>
            </a:r>
            <a:r>
              <a:rPr lang="en-US" altLang="zh-CN"/>
              <a:t>F(x) </a:t>
            </a:r>
            <a:r>
              <a:rPr lang="zh-CN" altLang="en-US"/>
              <a:t>在 </a:t>
            </a:r>
            <a:r>
              <a:rPr lang="en-US" altLang="zh-CN"/>
              <a:t>x1,…,xk </a:t>
            </a:r>
            <a:r>
              <a:rPr lang="zh-CN" altLang="en-US"/>
              <a:t>的点值，则让 </a:t>
            </a:r>
            <a:r>
              <a:rPr lang="en-US" altLang="zh-CN"/>
              <a:t>F(x) </a:t>
            </a:r>
            <a:r>
              <a:rPr lang="zh-CN" altLang="en-US"/>
              <a:t>对多项式 </a:t>
            </a:r>
            <a:r>
              <a:rPr lang="en-US" altLang="zh-CN"/>
              <a:t>(x-x1)…(x-xk) </a:t>
            </a:r>
            <a:r>
              <a:rPr lang="zh-CN" altLang="en-US"/>
              <a:t>取模后答案显然不变。</a:t>
            </a:r>
            <a:endParaRPr lang="en-US" altLang="zh-CN"/>
          </a:p>
          <a:p>
            <a:pPr marL="0" indent="0">
              <a:buNone/>
            </a:pPr>
            <a:r>
              <a:rPr lang="zh-CN" altLang="en-US"/>
              <a:t>因此分治，每次仅对要求值的部分取模，然后递归。</a:t>
            </a:r>
            <a:endParaRPr lang="en-US" altLang="zh-CN"/>
          </a:p>
          <a:p>
            <a:pPr marL="0" indent="0">
              <a:buNone/>
            </a:pPr>
            <a:r>
              <a:rPr lang="zh-CN" altLang="en-US"/>
              <a:t>总复杂度 </a:t>
            </a:r>
            <a:r>
              <a:rPr lang="en-US" altLang="zh-CN"/>
              <a:t>O(n log^2 n)</a:t>
            </a:r>
            <a:r>
              <a:rPr lang="zh-CN" altLang="en-US"/>
              <a:t>。</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快速插值</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考虑拉格朗日插值的算式：</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e>
                          </m:nary>
                        </m:e>
                      </m:nary>
                    </m:oMath>
                  </m:oMathPara>
                </a14:m>
                <a:endParaRPr lang="en-US" altLang="zh-CN"/>
              </a:p>
              <a:p>
                <a:pPr marL="0" indent="0">
                  <a:buNone/>
                </a:pPr>
                <a:r>
                  <a:rPr lang="zh-CN" altLang="en-US"/>
                  <a:t>首先我们要对于每个 </a:t>
                </a:r>
                <a:r>
                  <a:rPr lang="en-US" altLang="zh-CN"/>
                  <a:t>i </a:t>
                </a:r>
                <a:r>
                  <a:rPr lang="zh-CN" altLang="en-US"/>
                  <a:t>求出 </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nary>
                  </m:oMath>
                </a14:m>
                <a:r>
                  <a:rPr lang="zh-CN" altLang="en-US"/>
                  <a:t>，这显然等于如下极限：</a:t>
                </a:r>
                <a:endParaRPr lang="en-US" altLang="zh-CN"/>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lim>
                          </m:limLow>
                        </m:fName>
                        <m:e>
                          <m:f>
                            <m:fPr>
                              <m:ctrlPr>
                                <a:rPr lang="en-US" altLang="zh-CN" b="0" i="1" smtClean="0">
                                  <a:latin typeface="Cambria Math" panose="02040503050406030204" pitchFamily="18" charset="0"/>
                                </a:rPr>
                              </m:ctrlPr>
                            </m:fPr>
                            <m:num>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e>
                              </m:nary>
                            </m:num>
                            <m:den>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den>
                          </m:f>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lim>
                          </m:limLow>
                        </m:fName>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e>
                                  </m:nary>
                                </m:e>
                              </m:d>
                            </m:e>
                            <m:sup>
                              <m:r>
                                <a:rPr lang="en-US" altLang="zh-CN" b="0" i="1" smtClean="0">
                                  <a:latin typeface="Cambria Math" panose="02040503050406030204" pitchFamily="18" charset="0"/>
                                </a:rPr>
                                <m:t>′</m:t>
                              </m:r>
                            </m:sup>
                          </m:sSup>
                        </m:e>
                      </m:func>
                    </m:oMath>
                  </m:oMathPara>
                </a14:m>
                <a:endParaRPr lang="en-US" altLang="zh-CN"/>
              </a:p>
              <a:p>
                <a:pPr marL="0" indent="0">
                  <a:buNone/>
                </a:pPr>
                <a:r>
                  <a:rPr lang="zh-CN" altLang="en-US"/>
                  <a:t>因此先算出括号内的多项式，求导后多点求值即可。</a:t>
                </a:r>
                <a:endParaRPr lang="en-US" altLang="zh-CN"/>
              </a:p>
              <a:p>
                <a:pPr marL="0" indent="0">
                  <a:buNone/>
                </a:pPr>
                <a:r>
                  <a:rPr lang="zh-CN" altLang="en-US"/>
                  <a:t>接下来我们要算类似于 </a:t>
                </a:r>
                <a14:m>
                  <m:oMath xmlns:m="http://schemas.openxmlformats.org/officeDocument/2006/math">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e>
                        </m:nary>
                      </m:e>
                    </m:nary>
                  </m:oMath>
                </a14:m>
                <a:r>
                  <a:rPr lang="zh-CN" altLang="en-US"/>
                  <a:t> 的东西，直接分治 </a:t>
                </a:r>
                <a:r>
                  <a:rPr lang="en-US" altLang="zh-CN"/>
                  <a:t>ntt </a:t>
                </a:r>
                <a:r>
                  <a:rPr lang="zh-CN" altLang="en-US"/>
                  <a:t>即可。</a:t>
                </a:r>
                <a:endParaRPr lang="en-US" altLang="zh-CN"/>
              </a:p>
              <a:p>
                <a:pPr marL="0" indent="0">
                  <a:buNone/>
                </a:pPr>
                <a:r>
                  <a:rPr lang="zh-CN" altLang="en-US"/>
                  <a:t>总复杂度 </a:t>
                </a:r>
                <a:r>
                  <a:rPr lang="en-US" altLang="zh-CN"/>
                  <a:t>O(n log^2 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[HAOI2018]</a:t>
            </a:r>
            <a:r>
              <a:rPr lang="zh-CN" altLang="en-US"/>
              <a:t>染色</a:t>
            </a:r>
            <a:endParaRPr lang="zh-CN" altLang="en-US"/>
          </a:p>
        </p:txBody>
      </p:sp>
      <p:sp>
        <p:nvSpPr>
          <p:cNvPr id="3" name="内容占位符 2"/>
          <p:cNvSpPr>
            <a:spLocks noGrp="true"/>
          </p:cNvSpPr>
          <p:nvPr>
            <p:ph idx="1"/>
          </p:nvPr>
        </p:nvSpPr>
        <p:spPr/>
        <p:txBody>
          <a:bodyPr/>
          <a:lstStyle/>
          <a:p>
            <a:r>
              <a:rPr lang="en-US" altLang="zh-CN"/>
              <a:t>n </a:t>
            </a:r>
            <a:r>
              <a:rPr lang="zh-CN" altLang="en-US"/>
              <a:t>个位置，</a:t>
            </a:r>
            <a:r>
              <a:rPr lang="en-US" altLang="zh-CN"/>
              <a:t>m </a:t>
            </a:r>
            <a:r>
              <a:rPr lang="zh-CN" altLang="en-US"/>
              <a:t>种颜色，给定正整数 </a:t>
            </a:r>
            <a:r>
              <a:rPr lang="en-US" altLang="zh-CN"/>
              <a:t>s</a:t>
            </a:r>
            <a:r>
              <a:rPr lang="zh-CN" altLang="en-US"/>
              <a:t>，对于每个 </a:t>
            </a:r>
            <a:r>
              <a:rPr lang="en-US" altLang="zh-CN"/>
              <a:t>0&lt;=k&lt;=m </a:t>
            </a:r>
            <a:r>
              <a:rPr lang="zh-CN" altLang="en-US"/>
              <a:t>求出恰有 </a:t>
            </a:r>
            <a:r>
              <a:rPr lang="en-US" altLang="zh-CN"/>
              <a:t>k </a:t>
            </a:r>
            <a:r>
              <a:rPr lang="zh-CN" altLang="en-US"/>
              <a:t>种颜色恰好出现 </a:t>
            </a:r>
            <a:r>
              <a:rPr lang="en-US" altLang="zh-CN"/>
              <a:t>s </a:t>
            </a:r>
            <a:r>
              <a:rPr lang="zh-CN" altLang="en-US"/>
              <a:t>次的方案数。</a:t>
            </a:r>
            <a:endParaRPr lang="en-US" altLang="zh-CN"/>
          </a:p>
          <a:p>
            <a:r>
              <a:rPr lang="en-US" altLang="zh-CN"/>
              <a:t>n &lt;= 1e7</a:t>
            </a:r>
            <a:endParaRPr lang="en-US" altLang="zh-CN"/>
          </a:p>
          <a:p>
            <a:r>
              <a:rPr lang="en-US" altLang="zh-CN"/>
              <a:t>m &lt;= 1e5</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[HAOI2018]</a:t>
            </a:r>
            <a:r>
              <a:rPr lang="zh-CN" altLang="en-US"/>
              <a:t>染色</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r>
                  <a:rPr lang="zh-CN" altLang="en-US"/>
                  <a:t>显然，二项式反演（容斥）</a:t>
                </a:r>
                <a:endParaRPr lang="en-US" altLang="zh-CN"/>
              </a:p>
              <a:p>
                <a:r>
                  <a:rPr lang="zh-CN" altLang="en-US"/>
                  <a:t>固定一个 </a:t>
                </a:r>
                <a:r>
                  <a:rPr lang="en-US" altLang="zh-CN"/>
                  <a:t>k</a:t>
                </a:r>
                <a:r>
                  <a:rPr lang="zh-CN" altLang="en-US"/>
                  <a:t>，考虑如何求答案。</a:t>
                </a:r>
                <a:endParaRPr lang="en-US" altLang="zh-CN"/>
              </a:p>
              <a:p>
                <a:r>
                  <a:rPr lang="zh-CN" altLang="en-US"/>
                  <a:t>枚举至少有多少种颜色恰好出现了 </a:t>
                </a:r>
                <a:r>
                  <a:rPr lang="en-US" altLang="zh-CN"/>
                  <a:t>s </a:t>
                </a:r>
                <a:r>
                  <a:rPr lang="zh-CN" altLang="en-US"/>
                  <a:t>次，进行容斥。</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𝑚</m:t>
                          </m:r>
                        </m:sup>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𝑖</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𝑖𝑠</m:t>
                                  </m:r>
                                </m:e>
                              </m:d>
                              <m:r>
                                <a:rPr lang="en-US" altLang="zh-CN" b="0" i="1" smtClean="0">
                                  <a:latin typeface="Cambria Math" panose="02040503050406030204" pitchFamily="18" charset="0"/>
                                </a:rPr>
                                <m:t>!</m:t>
                              </m:r>
                            </m:den>
                          </m:f>
                        </m:e>
                      </m:nary>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𝑖</m:t>
                              </m:r>
                            </m:den>
                          </m:f>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𝑖𝑠</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m:t>
                              </m:r>
                            </m:num>
                            <m:den>
                              <m:r>
                                <a:rPr lang="en-US" altLang="zh-CN" b="0" i="1" smtClean="0">
                                  <a:latin typeface="Cambria Math" panose="02040503050406030204" pitchFamily="18" charset="0"/>
                                </a:rPr>
                                <m:t>𝑘</m:t>
                              </m:r>
                            </m:den>
                          </m:f>
                        </m:e>
                      </m:d>
                    </m:oMath>
                  </m:oMathPara>
                </a14:m>
                <a:endParaRPr lang="en-US" altLang="zh-CN"/>
              </a:p>
              <a:p>
                <a:pPr marL="0" indent="0">
                  <a:buNone/>
                </a:pPr>
                <a:r>
                  <a:rPr lang="zh-CN" altLang="en-US"/>
                  <a:t>上式只和变量 </a:t>
                </a:r>
                <a:r>
                  <a:rPr lang="en-US" altLang="zh-CN"/>
                  <a:t>i </a:t>
                </a:r>
                <a:r>
                  <a:rPr lang="zh-CN" altLang="en-US"/>
                  <a:t>与 </a:t>
                </a:r>
                <a:r>
                  <a:rPr lang="en-US" altLang="zh-CN"/>
                  <a:t>i-k </a:t>
                </a:r>
                <a:r>
                  <a:rPr lang="zh-CN" altLang="en-US"/>
                  <a:t>有关，显然是卷积形式。复杂度 </a:t>
                </a:r>
                <a:r>
                  <a:rPr lang="en-US" altLang="zh-CN"/>
                  <a:t>m log m</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Euler transform</a:t>
            </a:r>
            <a:endParaRPr lang="zh-CN" altLang="en-US"/>
          </a:p>
        </p:txBody>
      </p:sp>
      <p:sp>
        <p:nvSpPr>
          <p:cNvPr id="3" name="内容占位符 2"/>
          <p:cNvSpPr>
            <a:spLocks noGrp="true"/>
          </p:cNvSpPr>
          <p:nvPr>
            <p:ph idx="1"/>
          </p:nvPr>
        </p:nvSpPr>
        <p:spPr/>
        <p:txBody>
          <a:bodyPr/>
          <a:lstStyle/>
          <a:p>
            <a:pPr marL="0" indent="0">
              <a:buNone/>
            </a:pPr>
            <a:r>
              <a:rPr lang="zh-CN" altLang="en-US"/>
              <a:t>有一些物品，体积为 </a:t>
            </a:r>
            <a:r>
              <a:rPr lang="en-US" altLang="zh-CN"/>
              <a:t>i </a:t>
            </a:r>
            <a:r>
              <a:rPr lang="zh-CN" altLang="en-US"/>
              <a:t>的物品有 </a:t>
            </a:r>
            <a:r>
              <a:rPr lang="en-US" altLang="zh-CN"/>
              <a:t>ai </a:t>
            </a:r>
            <a:r>
              <a:rPr lang="zh-CN" altLang="en-US"/>
              <a:t>种，每种物品无限多，物品体积最大为 </a:t>
            </a:r>
            <a:r>
              <a:rPr lang="en-US" altLang="zh-CN"/>
              <a:t>n</a:t>
            </a:r>
            <a:r>
              <a:rPr lang="zh-CN" altLang="en-US"/>
              <a:t>。对于 </a:t>
            </a:r>
            <a:r>
              <a:rPr lang="en-US" altLang="zh-CN"/>
              <a:t>1~m </a:t>
            </a:r>
            <a:r>
              <a:rPr lang="zh-CN" altLang="en-US"/>
              <a:t>中的每个数 </a:t>
            </a:r>
            <a:r>
              <a:rPr lang="en-US" altLang="zh-CN"/>
              <a:t>k</a:t>
            </a:r>
            <a:r>
              <a:rPr lang="zh-CN" altLang="en-US"/>
              <a:t>，求出选出一些物品使得它们的总体积恰好为 </a:t>
            </a:r>
            <a:r>
              <a:rPr lang="en-US" altLang="zh-CN"/>
              <a:t>k </a:t>
            </a:r>
            <a:r>
              <a:rPr lang="zh-CN" altLang="en-US"/>
              <a:t>的方案数。</a:t>
            </a:r>
            <a:endParaRPr lang="en-US" altLang="zh-CN"/>
          </a:p>
          <a:p>
            <a:pPr marL="0" indent="0">
              <a:buNone/>
            </a:pPr>
            <a:r>
              <a:rPr lang="en-US" altLang="zh-CN"/>
              <a:t>n,m &lt;= 1e5</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Euler transform</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这是一个很经典的问题。注意到答案的 </a:t>
                </a:r>
                <a:r>
                  <a:rPr lang="en-US" altLang="zh-CN"/>
                  <a:t>OGF </a:t>
                </a:r>
                <a:r>
                  <a:rPr lang="zh-CN" altLang="en-US"/>
                  <a:t>为：</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p>
                              </m:sSup>
                            </m:den>
                          </m:f>
                        </m:e>
                      </m:nary>
                    </m:oMath>
                  </m:oMathPara>
                </a14:m>
                <a:endParaRPr lang="en-US" altLang="zh-CN"/>
              </a:p>
              <a:p>
                <a:pPr marL="0" indent="0">
                  <a:buNone/>
                </a:pPr>
                <a:r>
                  <a:rPr lang="zh-CN" altLang="en-US"/>
                  <a:t>同时对两边取对数，右边泰勒展开，可得</a:t>
                </a:r>
                <a:endParaRPr lang="en-US" altLang="zh-CN"/>
              </a:p>
              <a:p>
                <a:pPr marL="0" indent="0">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𝑖𝑗</m:t>
                                      </m:r>
                                    </m:sup>
                                  </m:sSup>
                                </m:num>
                                <m:den>
                                  <m:r>
                                    <a:rPr lang="en-US" altLang="zh-CN" b="0" i="1" smtClean="0">
                                      <a:latin typeface="Cambria Math" panose="02040503050406030204" pitchFamily="18" charset="0"/>
                                    </a:rPr>
                                    <m:t>𝑗</m:t>
                                  </m:r>
                                </m:den>
                              </m:f>
                            </m:e>
                          </m:nary>
                        </m:e>
                      </m:nary>
                    </m:oMath>
                  </m:oMathPara>
                </a14:m>
                <a:endParaRPr lang="en-US" altLang="zh-CN"/>
              </a:p>
              <a:p>
                <a:pPr marL="0" indent="0">
                  <a:buNone/>
                </a:pPr>
                <a:r>
                  <a:rPr lang="zh-CN" altLang="en-US"/>
                  <a:t>因此暴力计算 </a:t>
                </a:r>
                <a:r>
                  <a:rPr lang="en-US" altLang="zh-CN"/>
                  <a:t>ln f(x) </a:t>
                </a:r>
                <a:r>
                  <a:rPr lang="zh-CN" altLang="en-US"/>
                  <a:t>是 </a:t>
                </a:r>
                <a:r>
                  <a:rPr lang="en-US" altLang="zh-CN"/>
                  <a:t>O(</a:t>
                </a:r>
                <a:r>
                  <a:rPr lang="zh-CN" altLang="en-US"/>
                  <a:t>调和级数</a:t>
                </a:r>
                <a:r>
                  <a:rPr lang="en-US" altLang="zh-CN"/>
                  <a:t>) </a:t>
                </a:r>
                <a:r>
                  <a:rPr lang="zh-CN" altLang="en-US"/>
                  <a:t>的，之后计算多项式 </a:t>
                </a:r>
                <a:r>
                  <a:rPr lang="en-US" altLang="zh-CN"/>
                  <a:t>exp </a:t>
                </a:r>
                <a:r>
                  <a:rPr lang="zh-CN" altLang="en-US"/>
                  <a:t>即可得到 </a:t>
                </a:r>
                <a:r>
                  <a:rPr lang="en-US" altLang="zh-CN"/>
                  <a:t>f</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a:bodyPr>
          <a:lstStyle/>
          <a:p>
            <a:r>
              <a:rPr lang="en-US" altLang="zh-CN"/>
              <a:t>[SDOI2017]</a:t>
            </a:r>
            <a:r>
              <a:rPr lang="zh-CN" altLang="en-US"/>
              <a:t>遗忘的集合</a:t>
            </a:r>
            <a:endParaRPr lang="zh-CN" altLang="en-US"/>
          </a:p>
        </p:txBody>
      </p:sp>
      <p:sp>
        <p:nvSpPr>
          <p:cNvPr id="3" name="内容占位符 2"/>
          <p:cNvSpPr>
            <a:spLocks noGrp="true"/>
          </p:cNvSpPr>
          <p:nvPr>
            <p:ph idx="1"/>
          </p:nvPr>
        </p:nvSpPr>
        <p:spPr/>
        <p:txBody>
          <a:bodyPr/>
          <a:lstStyle/>
          <a:p>
            <a:pPr marL="0" indent="0">
              <a:buNone/>
            </a:pPr>
            <a:r>
              <a:rPr lang="zh-CN" altLang="en-US"/>
              <a:t>有一个集合 </a:t>
            </a:r>
            <a:r>
              <a:rPr lang="en-US" altLang="zh-CN"/>
              <a:t>S</a:t>
            </a:r>
            <a:r>
              <a:rPr lang="zh-CN" altLang="en-US"/>
              <a:t>，里面的元素都不超过 </a:t>
            </a:r>
            <a:r>
              <a:rPr lang="en-US" altLang="zh-CN"/>
              <a:t>n</a:t>
            </a:r>
            <a:r>
              <a:rPr lang="zh-CN" altLang="en-US"/>
              <a:t>。对于每个 </a:t>
            </a:r>
            <a:r>
              <a:rPr lang="en-US" altLang="zh-CN"/>
              <a:t>1&lt;=k&lt;=n</a:t>
            </a:r>
            <a:r>
              <a:rPr lang="zh-CN" altLang="en-US"/>
              <a:t>，都计算出了 </a:t>
            </a:r>
            <a:r>
              <a:rPr lang="en-US" altLang="zh-CN"/>
              <a:t>f(k) </a:t>
            </a:r>
            <a:r>
              <a:rPr lang="zh-CN" altLang="en-US"/>
              <a:t>表示从 </a:t>
            </a:r>
            <a:r>
              <a:rPr lang="en-US" altLang="zh-CN"/>
              <a:t>S </a:t>
            </a:r>
            <a:r>
              <a:rPr lang="zh-CN" altLang="en-US"/>
              <a:t>中选出若干个数字和为 </a:t>
            </a:r>
            <a:r>
              <a:rPr lang="en-US" altLang="zh-CN"/>
              <a:t>k </a:t>
            </a:r>
            <a:r>
              <a:rPr lang="zh-CN" altLang="en-US"/>
              <a:t>的方案数（一个数字可以使用多次）。</a:t>
            </a:r>
            <a:endParaRPr lang="en-US" altLang="zh-CN"/>
          </a:p>
          <a:p>
            <a:pPr marL="0" indent="0">
              <a:buNone/>
            </a:pPr>
            <a:r>
              <a:rPr lang="zh-CN" altLang="en-US"/>
              <a:t>现在告诉你 </a:t>
            </a:r>
            <a:r>
              <a:rPr lang="en-US" altLang="zh-CN"/>
              <a:t>1&lt;=k&lt;=n </a:t>
            </a:r>
            <a:r>
              <a:rPr lang="zh-CN" altLang="en-US"/>
              <a:t>时 </a:t>
            </a:r>
            <a:r>
              <a:rPr lang="en-US" altLang="zh-CN"/>
              <a:t>f(k) mod 998244353 </a:t>
            </a:r>
            <a:r>
              <a:rPr lang="zh-CN" altLang="en-US"/>
              <a:t>的值，请你求出满足要求的字典序最小的集合 </a:t>
            </a:r>
            <a:r>
              <a:rPr lang="en-US" altLang="zh-CN"/>
              <a:t>S</a:t>
            </a:r>
            <a:r>
              <a:rPr lang="zh-CN" altLang="en-US"/>
              <a:t>。</a:t>
            </a:r>
            <a:endParaRPr lang="en-US" altLang="zh-CN"/>
          </a:p>
          <a:p>
            <a:pPr marL="0" indent="0">
              <a:buNone/>
            </a:pPr>
            <a:r>
              <a:rPr lang="en-US" altLang="zh-CN"/>
              <a:t>n&lt;=1e5</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不难发现 </a:t>
                </a:r>
                <a14:m>
                  <m:oMath xmlns:m="http://schemas.openxmlformats.org/officeDocument/2006/math">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a:t> 和 </a:t>
                </a:r>
                <a14:m>
                  <m:oMath xmlns:m="http://schemas.openxmlformats.org/officeDocument/2006/math">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oMath>
                </a14:m>
                <a:r>
                  <a:rPr lang="zh-CN" altLang="en-US"/>
                  <a:t> 的方案可以一一对应，因此我们只需要计算 </a:t>
                </a:r>
                <a14:m>
                  <m:oMath xmlns:m="http://schemas.openxmlformats.org/officeDocument/2006/math">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𝑖</m:t>
                        </m:r>
                      </m:sub>
                    </m:sSub>
                  </m:oMath>
                </a14:m>
                <a:r>
                  <a:rPr lang="zh-CN" altLang="en-US"/>
                  <a:t> 的方案数。</a:t>
                </a:r>
                <a:endParaRPr lang="en-US" altLang="zh-CN"/>
              </a:p>
              <a:p>
                <a:pPr marL="0" indent="0">
                  <a:buNone/>
                </a:pPr>
                <a:r>
                  <a:rPr lang="zh-CN" altLang="en-US"/>
                  <a:t>每个质因子都是独立的，因此我们只需要对每个质因子单独 </a:t>
                </a:r>
                <a:r>
                  <a:rPr lang="en-US" altLang="zh-CN"/>
                  <a:t>dp </a:t>
                </a:r>
                <a:r>
                  <a:rPr lang="zh-CN" altLang="en-US"/>
                  <a:t>一遍，记 </a:t>
                </a:r>
                <a:r>
                  <a:rPr lang="en-US" altLang="zh-CN"/>
                  <a:t>f(i,j) </a:t>
                </a:r>
                <a:r>
                  <a:rPr lang="zh-CN" altLang="en-US"/>
                  <a:t>表示前 </a:t>
                </a:r>
                <a:r>
                  <a:rPr lang="en-US" altLang="zh-CN"/>
                  <a:t>i </a:t>
                </a:r>
                <a:r>
                  <a:rPr lang="zh-CN" altLang="en-US"/>
                  <a:t>个数，选的质因子</a:t>
                </a:r>
                <a:r>
                  <a:rPr lang="en-US" altLang="zh-CN"/>
                  <a:t>-</a:t>
                </a:r>
                <a:r>
                  <a:rPr lang="zh-CN" altLang="en-US"/>
                  <a:t>没选的质因子为 </a:t>
                </a:r>
                <a:r>
                  <a:rPr lang="en-US" altLang="zh-CN"/>
                  <a:t>j </a:t>
                </a:r>
                <a:r>
                  <a:rPr lang="zh-CN" altLang="en-US"/>
                  <a:t>的方案数。</a:t>
                </a:r>
                <a:endParaRPr lang="en-US" altLang="zh-CN"/>
              </a:p>
              <a:p>
                <a:pPr marL="0" indent="0">
                  <a:buNone/>
                </a:pPr>
                <a:r>
                  <a:rPr lang="zh-CN" altLang="en-US"/>
                  <a:t>因此复杂度为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func>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[SDOI2017]</a:t>
            </a:r>
            <a:r>
              <a:rPr lang="zh-CN" altLang="en-US"/>
              <a:t>遗忘的集合</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考虑已知 </a:t>
                </a:r>
                <a:r>
                  <a:rPr lang="en-US" altLang="zh-CN"/>
                  <a:t>S </a:t>
                </a:r>
                <a:r>
                  <a:rPr lang="zh-CN" altLang="en-US"/>
                  <a:t>如何计算 </a:t>
                </a:r>
                <a:r>
                  <a:rPr lang="en-US" altLang="zh-CN"/>
                  <a:t>f</a:t>
                </a:r>
                <a:r>
                  <a:rPr lang="zh-CN" altLang="en-US"/>
                  <a:t>，设 </a:t>
                </a:r>
                <a:r>
                  <a:rPr lang="en-US" altLang="zh-CN"/>
                  <a:t>ai </a:t>
                </a:r>
                <a:r>
                  <a:rPr lang="zh-CN" altLang="en-US"/>
                  <a:t>表示 </a:t>
                </a:r>
                <a:r>
                  <a:rPr lang="en-US" altLang="zh-CN"/>
                  <a:t>i </a:t>
                </a:r>
                <a:r>
                  <a:rPr lang="zh-CN" altLang="en-US"/>
                  <a:t>是否存在于 </a:t>
                </a:r>
                <a:r>
                  <a:rPr lang="en-US" altLang="zh-CN"/>
                  <a:t>S </a:t>
                </a:r>
                <a:r>
                  <a:rPr lang="zh-CN" altLang="en-US"/>
                  <a:t>中，于是这还是一个显然的 </a:t>
                </a:r>
                <a:r>
                  <a:rPr lang="en-US" altLang="zh-CN"/>
                  <a:t>Euler transform</a:t>
                </a:r>
                <a:r>
                  <a:rPr lang="zh-CN" altLang="en-US"/>
                  <a:t>，即</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sup>
                              </m:sSup>
                            </m:den>
                          </m:f>
                        </m:e>
                      </m:nary>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𝑖𝑗</m:t>
                                          </m:r>
                                        </m:sup>
                                      </m:sSup>
                                    </m:num>
                                    <m:den>
                                      <m:r>
                                        <a:rPr lang="en-US" altLang="zh-CN" b="0" i="1" smtClean="0">
                                          <a:latin typeface="Cambria Math" panose="02040503050406030204" pitchFamily="18" charset="0"/>
                                        </a:rPr>
                                        <m:t>𝑗</m:t>
                                      </m:r>
                                    </m:den>
                                  </m:f>
                                </m:e>
                              </m:nary>
                            </m:e>
                          </m:nary>
                        </m:e>
                      </m:d>
                    </m:oMath>
                  </m:oMathPara>
                </a14:m>
                <a:endParaRPr lang="en-US" altLang="zh-CN"/>
              </a:p>
              <a:p>
                <a:pPr marL="0" indent="0">
                  <a:buNone/>
                </a:pPr>
                <a:r>
                  <a:rPr lang="zh-CN" altLang="en-US"/>
                  <a:t>于是我们对给定的 </a:t>
                </a:r>
                <a:r>
                  <a:rPr lang="en-US" altLang="zh-CN"/>
                  <a:t>f </a:t>
                </a:r>
                <a:r>
                  <a:rPr lang="zh-CN" altLang="en-US"/>
                  <a:t>求 </a:t>
                </a:r>
                <a:r>
                  <a:rPr lang="en-US" altLang="zh-CN"/>
                  <a:t>ln </a:t>
                </a:r>
                <a:r>
                  <a:rPr lang="zh-CN" altLang="en-US"/>
                  <a:t>即可知道后面括号内的指数。并且有：</a:t>
                </a:r>
                <a:endParaRPr lang="en-US" altLang="zh-CN"/>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𝑗</m:t>
                          </m:r>
                        </m:e>
                      </m:nary>
                    </m:oMath>
                  </m:oMathPara>
                </a14:m>
                <a:endParaRPr lang="en-US" altLang="zh-CN"/>
              </a:p>
              <a:p>
                <a:pPr marL="0" indent="0">
                  <a:buNone/>
                </a:pPr>
                <a:r>
                  <a:rPr lang="zh-CN" altLang="en-US"/>
                  <a:t>于是莫比乌斯反演即可得到 </a:t>
                </a:r>
                <a:r>
                  <a:rPr lang="en-US" altLang="zh-CN"/>
                  <a:t>ai</a:t>
                </a:r>
                <a:r>
                  <a:rPr lang="zh-CN" altLang="en-US"/>
                  <a:t>。复杂度 </a:t>
                </a:r>
                <a:r>
                  <a:rPr lang="en-US" altLang="zh-CN"/>
                  <a:t>n log n</a:t>
                </a:r>
                <a:r>
                  <a:rPr lang="zh-CN" altLang="en-US"/>
                  <a:t>。</a:t>
                </a:r>
                <a:endParaRPr lang="en-US" altLang="zh-CN"/>
              </a:p>
              <a:p>
                <a:pPr marL="0" indent="0">
                  <a:buNone/>
                </a:pPr>
                <a:r>
                  <a:rPr lang="zh-CN" altLang="en-US"/>
                  <a:t>（事实上满足要求的集合 </a:t>
                </a:r>
                <a:r>
                  <a:rPr lang="en-US" altLang="zh-CN"/>
                  <a:t>S </a:t>
                </a:r>
                <a:r>
                  <a:rPr lang="zh-CN" altLang="en-US"/>
                  <a:t>唯一）</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p:sp>
        <p:nvSpPr>
          <p:cNvPr id="3" name="内容占位符 2"/>
          <p:cNvSpPr>
            <a:spLocks noGrp="true"/>
          </p:cNvSpPr>
          <p:nvPr>
            <p:ph idx="1"/>
          </p:nvPr>
        </p:nvSpPr>
        <p:spPr/>
        <p:txBody>
          <a:bodyPr/>
          <a:lstStyle/>
          <a:p>
            <a:pPr marL="0" indent="0">
              <a:buNone/>
            </a:pPr>
            <a:r>
              <a:rPr lang="zh-CN" altLang="en-US"/>
              <a:t>设 </a:t>
            </a:r>
            <a:r>
              <a:rPr lang="en-US" altLang="zh-CN"/>
              <a:t>F(i) </a:t>
            </a:r>
            <a:r>
              <a:rPr lang="zh-CN" altLang="en-US"/>
              <a:t>表示第 </a:t>
            </a:r>
            <a:r>
              <a:rPr lang="en-US" altLang="zh-CN"/>
              <a:t>i </a:t>
            </a:r>
            <a:r>
              <a:rPr lang="zh-CN" altLang="en-US"/>
              <a:t>个斐波那契数（</a:t>
            </a:r>
            <a:r>
              <a:rPr lang="en-US" altLang="zh-CN"/>
              <a:t>F(0)=0,F(1)=1</a:t>
            </a:r>
            <a:r>
              <a:rPr lang="zh-CN" altLang="en-US"/>
              <a:t>）</a:t>
            </a:r>
            <a:endParaRPr lang="en-US" altLang="zh-CN"/>
          </a:p>
          <a:p>
            <a:pPr marL="0" indent="0">
              <a:buNone/>
            </a:pPr>
            <a:r>
              <a:rPr lang="zh-CN" altLang="en-US"/>
              <a:t>给定 </a:t>
            </a:r>
            <a:r>
              <a:rPr lang="en-US" altLang="zh-CN"/>
              <a:t>n</a:t>
            </a:r>
            <a:r>
              <a:rPr lang="zh-CN" altLang="en-US"/>
              <a:t>，考虑所有正整数序列 </a:t>
            </a:r>
            <a:r>
              <a:rPr lang="en-US" altLang="zh-CN"/>
              <a:t>{ai} </a:t>
            </a:r>
            <a:r>
              <a:rPr lang="zh-CN" altLang="en-US"/>
              <a:t>使得 </a:t>
            </a:r>
            <a:r>
              <a:rPr lang="en-US" altLang="zh-CN"/>
              <a:t>a1+a2+…+am=n</a:t>
            </a:r>
            <a:r>
              <a:rPr lang="zh-CN" altLang="en-US"/>
              <a:t>，求所有方案下 </a:t>
            </a:r>
            <a:r>
              <a:rPr lang="en-US" altLang="zh-CN"/>
              <a:t>F(a1)*F(a2)*…*F(am) </a:t>
            </a:r>
            <a:r>
              <a:rPr lang="zh-CN" altLang="en-US"/>
              <a:t>的和。</a:t>
            </a:r>
            <a:endParaRPr lang="en-US" altLang="zh-CN"/>
          </a:p>
          <a:p>
            <a:pPr marL="0" indent="0">
              <a:buNone/>
            </a:pPr>
            <a:r>
              <a:rPr lang="en-US" altLang="zh-CN"/>
              <a:t>n &lt;= 1e10000</a:t>
            </a:r>
            <a:endParaRPr lang="en-US" altLang="zh-CN"/>
          </a:p>
          <a:p>
            <a:pPr marL="0" indent="0">
              <a:buNone/>
            </a:pP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不妨令斐波那契数列的 </a:t>
                </a:r>
                <a:r>
                  <a:rPr lang="en-US" altLang="zh-CN"/>
                  <a:t>OGF </a:t>
                </a:r>
                <a:r>
                  <a:rPr lang="zh-CN" altLang="en-US"/>
                  <a:t>为 </a:t>
                </a:r>
                <a:r>
                  <a:rPr lang="en-US" altLang="zh-CN"/>
                  <a:t>f</a:t>
                </a:r>
                <a:r>
                  <a:rPr lang="zh-CN" altLang="en-US"/>
                  <a:t>，答案的 </a:t>
                </a:r>
                <a:r>
                  <a:rPr lang="en-US" altLang="zh-CN"/>
                  <a:t>OGF </a:t>
                </a:r>
                <a:r>
                  <a:rPr lang="zh-CN" altLang="en-US"/>
                  <a:t>为 </a:t>
                </a:r>
                <a:r>
                  <a:rPr lang="en-US" altLang="zh-CN"/>
                  <a:t>g</a:t>
                </a:r>
                <a:r>
                  <a:rPr lang="zh-CN" altLang="en-US"/>
                  <a:t>，则：</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den>
                      </m:f>
                    </m:oMath>
                  </m:oMathPara>
                </a14:m>
                <a:endParaRPr lang="en-US" altLang="zh-CN"/>
              </a:p>
              <a:p>
                <a:pPr marL="0" indent="0">
                  <a:buNone/>
                </a:pPr>
                <a:r>
                  <a:rPr lang="zh-CN" altLang="en-US"/>
                  <a:t>且我们知道</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m:oMathPara>
                </a14:m>
                <a:endParaRPr lang="en-US" altLang="zh-CN"/>
              </a:p>
              <a:p>
                <a:pPr marL="0" indent="0">
                  <a:buNone/>
                </a:pPr>
                <a:r>
                  <a:rPr lang="zh-CN" altLang="en-US"/>
                  <a:t>则可以计算出</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oMath>
                  </m:oMathPara>
                </a14:m>
                <a:endParaRPr lang="en-US" altLang="zh-CN"/>
              </a:p>
              <a:p>
                <a:pPr marL="0" indent="0">
                  <a:buNone/>
                </a:pPr>
                <a:r>
                  <a:rPr lang="zh-CN" altLang="en-US"/>
                  <a:t>不难得到 </a:t>
                </a:r>
                <a:r>
                  <a:rPr lang="en-US" altLang="zh-CN"/>
                  <a:t>g(0)=1,g(1)=1,g(2)=2,g(i)=2g(i-1)+g(i-2)</a:t>
                </a:r>
                <a:endParaRPr lang="en-US" altLang="zh-CN"/>
              </a:p>
              <a:p>
                <a:pPr marL="0" indent="0">
                  <a:buNone/>
                </a:pPr>
                <a:r>
                  <a:rPr lang="zh-CN" altLang="en-US"/>
                  <a:t>因此直接求解通项公式或者矩阵快速幂都可以。</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p:sp>
        <p:nvSpPr>
          <p:cNvPr id="3" name="内容占位符 2"/>
          <p:cNvSpPr>
            <a:spLocks noGrp="true"/>
          </p:cNvSpPr>
          <p:nvPr>
            <p:ph idx="1"/>
          </p:nvPr>
        </p:nvSpPr>
        <p:spPr/>
        <p:txBody>
          <a:bodyPr/>
          <a:lstStyle/>
          <a:p>
            <a:pPr marL="0" indent="0">
              <a:buNone/>
            </a:pPr>
            <a:r>
              <a:rPr lang="zh-CN" altLang="en-US"/>
              <a:t>如图的等边三角形网格，总边长为 </a:t>
            </a:r>
            <a:r>
              <a:rPr lang="en-US" altLang="zh-CN"/>
              <a:t>k</a:t>
            </a:r>
            <a:r>
              <a:rPr lang="zh-CN" altLang="en-US"/>
              <a:t>。你从最上面的点出发，每次可以向右或者向左下或者向右下，求走到右下角的方案数。你需要对于 </a:t>
            </a:r>
            <a:r>
              <a:rPr lang="en-US" altLang="zh-CN"/>
              <a:t>k=1…n </a:t>
            </a:r>
            <a:r>
              <a:rPr lang="zh-CN" altLang="en-US"/>
              <a:t>都求出答案。</a:t>
            </a:r>
            <a:endParaRPr lang="en-US" altLang="zh-CN"/>
          </a:p>
          <a:p>
            <a:pPr marL="0" indent="0">
              <a:buNone/>
            </a:pPr>
            <a:r>
              <a:rPr lang="en-US" altLang="zh-CN"/>
              <a:t>n&lt;=1e7</a:t>
            </a:r>
            <a:endParaRPr lang="zh-CN" altLang="en-US"/>
          </a:p>
        </p:txBody>
      </p:sp>
      <p:pic>
        <p:nvPicPr>
          <p:cNvPr id="7" name="图片 6"/>
          <p:cNvPicPr>
            <a:picLocks noChangeAspect="true"/>
          </p:cNvPicPr>
          <p:nvPr/>
        </p:nvPicPr>
        <p:blipFill>
          <a:blip r:embed="rId1"/>
          <a:stretch>
            <a:fillRect/>
          </a:stretch>
        </p:blipFill>
        <p:spPr>
          <a:xfrm>
            <a:off x="677334" y="3167406"/>
            <a:ext cx="2223029" cy="21490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考虑枚举向右下走了多少条边，剩下的是个卡特兰数。即答案为：</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𝑖</m:t>
                                  </m:r>
                                </m:den>
                              </m:f>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e>
                      </m:nary>
                    </m:oMath>
                  </m:oMathPara>
                </a14:m>
                <a:endParaRPr lang="en-US" altLang="zh-CN"/>
              </a:p>
              <a:p>
                <a:pPr marL="0" indent="0">
                  <a:buNone/>
                </a:pPr>
                <a:r>
                  <a:rPr lang="zh-CN" altLang="en-US"/>
                  <a:t>卷积可以做到 </a:t>
                </a:r>
                <a:r>
                  <a:rPr lang="en-US" altLang="zh-CN"/>
                  <a:t>O(n log n)</a:t>
                </a:r>
                <a:r>
                  <a:rPr lang="zh-CN" altLang="en-US"/>
                  <a:t>，但是卡特兰数的 </a:t>
                </a:r>
                <a:r>
                  <a:rPr lang="en-US" altLang="zh-CN"/>
                  <a:t>egf </a:t>
                </a:r>
                <a:r>
                  <a:rPr lang="zh-CN" altLang="en-US"/>
                  <a:t>事实上不初等，因此我们需要考虑其他推法。</a:t>
                </a:r>
                <a:endParaRPr lang="en-US" altLang="zh-CN"/>
              </a:p>
              <a:p>
                <a:pPr marL="0" indent="0">
                  <a:buNone/>
                </a:pPr>
                <a:r>
                  <a:rPr lang="zh-CN" altLang="en-US"/>
                  <a:t>设 </a:t>
                </a:r>
                <a:r>
                  <a:rPr lang="en-US" altLang="zh-CN"/>
                  <a:t>f(k) </a:t>
                </a:r>
                <a:r>
                  <a:rPr lang="zh-CN" altLang="en-US"/>
                  <a:t>表示答案，如果第一步是右下，则直接转移到 </a:t>
                </a:r>
                <a:r>
                  <a:rPr lang="en-US" altLang="zh-CN"/>
                  <a:t>f(k-1)</a:t>
                </a:r>
                <a:r>
                  <a:rPr lang="zh-CN" altLang="en-US"/>
                  <a:t>；否则考虑第一次再次走到最右边是什么时候，然后可以把开始和结束的两步删掉变成 </a:t>
                </a:r>
                <a:r>
                  <a:rPr lang="en-US" altLang="zh-CN"/>
                  <a:t>f(k-1)</a:t>
                </a:r>
                <a:r>
                  <a:rPr lang="zh-CN" altLang="en-US"/>
                  <a:t>。因此：</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en-US" altLang="zh-CN"/>
              </a:p>
              <a:p>
                <a:pPr marL="0" indent="0">
                  <a:buNone/>
                </a:pPr>
                <a:r>
                  <a:rPr lang="zh-CN" altLang="en-US"/>
                  <a:t>即 </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解得 </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rad>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𝑥</m:t>
                        </m:r>
                      </m:den>
                    </m:f>
                  </m:oMath>
                </a14:m>
                <a:r>
                  <a:rPr lang="zh-CN" altLang="en-US"/>
                  <a:t>，为了保证 </a:t>
                </a:r>
                <a:r>
                  <a:rPr lang="en-US" altLang="zh-CN"/>
                  <a:t>F </a:t>
                </a:r>
                <a:r>
                  <a:rPr lang="zh-CN" altLang="en-US"/>
                  <a:t>的常数项为 </a:t>
                </a:r>
                <a:r>
                  <a:rPr lang="en-US" altLang="zh-CN"/>
                  <a:t>1</a:t>
                </a:r>
                <a:r>
                  <a:rPr lang="zh-CN" altLang="en-US"/>
                  <a:t>，根号前取减号。</a:t>
                </a:r>
                <a:endParaRPr lang="en-US" altLang="zh-CN"/>
              </a:p>
              <a:p>
                <a:pPr marL="0" indent="0">
                  <a:buNone/>
                </a:pPr>
                <a:r>
                  <a:rPr lang="zh-CN" altLang="en-US"/>
                  <a:t>因此我们只需要计算 </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rad>
                  </m:oMath>
                </a14:m>
                <a:r>
                  <a:rPr lang="zh-CN" altLang="en-US"/>
                  <a:t> 的每一项即可。求导得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6</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1</m:t>
                            </m:r>
                          </m:e>
                        </m:rad>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𝐺</m:t>
                    </m:r>
                  </m:oMath>
                </a14:m>
                <a:r>
                  <a:rPr lang="zh-CN" altLang="en-US"/>
                  <a:t>，即：</a:t>
                </a:r>
                <a:endParaRPr lang="en-US" altLang="zh-CN"/>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e>
                      </m:d>
                      <m:r>
                        <a:rPr lang="en-US" altLang="zh-CN" b="0" i="1" smtClean="0">
                          <a:latin typeface="Cambria Math" panose="02040503050406030204" pitchFamily="18" charset="0"/>
                        </a:rPr>
                        <m:t>𝐺</m:t>
                      </m:r>
                    </m:oMath>
                  </m:oMathPara>
                </a14:m>
                <a:endParaRPr lang="en-US" altLang="zh-CN"/>
              </a:p>
              <a:p>
                <a:pPr marL="0" indent="0">
                  <a:buNone/>
                </a:pPr>
                <a:r>
                  <a:rPr lang="zh-CN" altLang="en-US"/>
                  <a:t>对比系数即可得到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6</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endParaRPr lang="en-US" altLang="zh-CN"/>
              </a:p>
              <a:p>
                <a:pPr marL="0" indent="0">
                  <a:buNone/>
                </a:pPr>
                <a:r>
                  <a:rPr lang="zh-CN" altLang="en-US"/>
                  <a:t>整理得到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3</m:t>
                    </m:r>
                  </m:oMath>
                </a14:m>
                <a:r>
                  <a:rPr lang="zh-CN" altLang="en-US"/>
                  <a:t>。</a:t>
                </a:r>
                <a:endParaRPr lang="en-US" altLang="zh-CN"/>
              </a:p>
              <a:p>
                <a:pPr marL="0" indent="0">
                  <a:buNone/>
                </a:pPr>
                <a:r>
                  <a:rPr lang="zh-CN" altLang="en-US"/>
                  <a:t>因此复杂度 </a:t>
                </a:r>
                <a:r>
                  <a:rPr lang="en-US" altLang="zh-CN"/>
                  <a:t>O(n)</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p:sp>
        <p:nvSpPr>
          <p:cNvPr id="3" name="内容占位符 2"/>
          <p:cNvSpPr>
            <a:spLocks noGrp="true"/>
          </p:cNvSpPr>
          <p:nvPr>
            <p:ph idx="1"/>
          </p:nvPr>
        </p:nvSpPr>
        <p:spPr/>
        <p:txBody>
          <a:bodyPr/>
          <a:lstStyle/>
          <a:p>
            <a:pPr marL="0" indent="0">
              <a:buNone/>
            </a:pPr>
            <a:r>
              <a:rPr lang="zh-CN" altLang="en-US"/>
              <a:t>求在 </a:t>
            </a:r>
            <a:r>
              <a:rPr lang="en-US" altLang="zh-CN"/>
              <a:t>n*n </a:t>
            </a:r>
            <a:r>
              <a:rPr lang="zh-CN" altLang="en-US"/>
              <a:t>的象棋棋盘上放置 </a:t>
            </a:r>
            <a:r>
              <a:rPr lang="en-US" altLang="zh-CN"/>
              <a:t>2n </a:t>
            </a:r>
            <a:r>
              <a:rPr lang="zh-CN" altLang="en-US"/>
              <a:t>个炮使其互不攻击的方案数。</a:t>
            </a:r>
            <a:endParaRPr lang="en-US" altLang="zh-CN"/>
          </a:p>
          <a:p>
            <a:pPr marL="0" indent="0">
              <a:buNone/>
            </a:pPr>
            <a:r>
              <a:rPr lang="en-US" altLang="zh-CN"/>
              <a:t>n&lt;=1e7</a:t>
            </a:r>
            <a:endParaRPr lang="en-US" altLang="zh-CN"/>
          </a:p>
          <a:p>
            <a:pPr marL="0" indent="0">
              <a:buNone/>
            </a:pP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838200" y="1825625"/>
                <a:ext cx="10515600" cy="4667250"/>
              </a:xfrm>
            </p:spPr>
            <p:txBody>
              <a:bodyPr>
                <a:normAutofit/>
              </a:bodyPr>
              <a:lstStyle/>
              <a:p>
                <a:pPr marL="0" indent="0">
                  <a:buNone/>
                </a:pPr>
                <a:r>
                  <a:rPr lang="zh-CN" altLang="en-US"/>
                  <a:t>注意到每行每列都应该放置恰好两个炮，考虑建立一个两侧都有恰好 </a:t>
                </a:r>
                <a:r>
                  <a:rPr lang="en-US" altLang="zh-CN"/>
                  <a:t>n </a:t>
                </a:r>
                <a:r>
                  <a:rPr lang="zh-CN" altLang="en-US"/>
                  <a:t>个点的二分图，若 </a:t>
                </a:r>
                <a:r>
                  <a:rPr lang="en-US" altLang="zh-CN"/>
                  <a:t>(i,j) </a:t>
                </a:r>
                <a:r>
                  <a:rPr lang="zh-CN" altLang="en-US"/>
                  <a:t>上存在一个炮，就连边 </a:t>
                </a:r>
                <a:r>
                  <a:rPr lang="en-US" altLang="zh-CN"/>
                  <a:t>i </a:t>
                </a:r>
                <a:r>
                  <a:rPr lang="zh-CN" altLang="en-US"/>
                  <a:t>到 </a:t>
                </a:r>
                <a:r>
                  <a:rPr lang="en-US" altLang="zh-CN"/>
                  <a:t>j</a:t>
                </a:r>
                <a:r>
                  <a:rPr lang="zh-CN" altLang="en-US"/>
                  <a:t>（无向边）。</a:t>
                </a:r>
                <a:endParaRPr lang="en-US" altLang="zh-CN"/>
              </a:p>
              <a:p>
                <a:pPr marL="0" indent="0">
                  <a:buNone/>
                </a:pPr>
                <a:r>
                  <a:rPr lang="zh-CN" altLang="en-US"/>
                  <a:t>这个二分图每个点的度数都恰好为 </a:t>
                </a:r>
                <a:r>
                  <a:rPr lang="en-US" altLang="zh-CN"/>
                  <a:t>2</a:t>
                </a:r>
                <a:r>
                  <a:rPr lang="zh-CN" altLang="en-US"/>
                  <a:t>，且总共有 </a:t>
                </a:r>
                <a:r>
                  <a:rPr lang="en-US" altLang="zh-CN"/>
                  <a:t>2n </a:t>
                </a:r>
                <a:r>
                  <a:rPr lang="zh-CN" altLang="en-US"/>
                  <a:t>条边，因此会形成若干个环（并且是偶环）。</a:t>
                </a:r>
                <a:endParaRPr lang="en-US" altLang="zh-CN"/>
              </a:p>
              <a:p>
                <a:pPr marL="0" indent="0">
                  <a:buNone/>
                </a:pPr>
                <a:r>
                  <a:rPr lang="zh-CN" altLang="en-US"/>
                  <a:t>因此考虑偶环的 </a:t>
                </a:r>
                <a:r>
                  <a:rPr lang="en-US" altLang="zh-CN"/>
                  <a:t>EGF</a:t>
                </a:r>
                <a:r>
                  <a:rPr lang="zh-CN" altLang="en-US"/>
                  <a:t>（一边一半），且不存在长度为 </a:t>
                </a:r>
                <a:r>
                  <a:rPr lang="en-US" altLang="zh-CN"/>
                  <a:t>2 </a:t>
                </a:r>
                <a:r>
                  <a:rPr lang="zh-CN" altLang="en-US"/>
                  <a:t>的偶环（即重边）：</a:t>
                </a:r>
                <a:endParaRPr lang="en-US" altLang="zh-CN"/>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num>
                        <m:den>
                          <m:r>
                            <a:rPr lang="en-US" altLang="zh-CN" b="0" i="1" smtClean="0">
                              <a:latin typeface="Cambria Math" panose="02040503050406030204" pitchFamily="18" charset="0"/>
                            </a:rPr>
                            <m:t>6</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4</m:t>
                              </m:r>
                            </m:sup>
                          </m:sSup>
                        </m:num>
                        <m:den>
                          <m:r>
                            <a:rPr lang="en-US" altLang="zh-CN" b="0" i="1" smtClean="0">
                              <a:latin typeface="Cambria Math" panose="02040503050406030204" pitchFamily="18" charset="0"/>
                            </a:rPr>
                            <m:t>8</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oMath>
                  </m:oMathPara>
                </a14:m>
                <a:endParaRPr lang="en-US" altLang="zh-CN" b="0"/>
              </a:p>
              <a:p>
                <a:pPr marL="0" indent="0">
                  <a:buNone/>
                </a:pPr>
                <a:r>
                  <a:rPr lang="zh-CN" altLang="en-US"/>
                  <a:t>这是因为可以钦定环开头为左边的点中编号最小的点，但是注意由于是无向环因此要除以 </a:t>
                </a:r>
                <a:r>
                  <a:rPr lang="en-US" altLang="zh-CN"/>
                  <a:t>2</a:t>
                </a:r>
                <a:r>
                  <a:rPr lang="zh-CN" altLang="en-US"/>
                  <a:t>。</a:t>
                </a:r>
                <a:endParaRPr lang="en-US" altLang="zh-CN"/>
              </a:p>
              <a:p>
                <a:pPr marL="0" indent="0">
                  <a:buNone/>
                </a:pPr>
                <a:r>
                  <a:rPr lang="zh-CN" altLang="en-US" b="0"/>
                  <a:t>因此答案自然是这些环的 </a:t>
                </a:r>
                <a:r>
                  <a:rPr lang="en-US" altLang="zh-CN" b="0"/>
                  <a:t>exp</a:t>
                </a:r>
                <a:r>
                  <a:rPr lang="zh-CN" altLang="en-US" b="0"/>
                  <a:t>，即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rad>
                      </m:den>
                    </m:f>
                  </m:oMath>
                </a14:m>
                <a:r>
                  <a:rPr lang="zh-CN" altLang="en-US" b="0"/>
                  <a:t>。</a:t>
                </a:r>
                <a:endParaRPr lang="en-US" altLang="zh-CN" b="0"/>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838200" y="1825625"/>
                <a:ext cx="10515600" cy="4667250"/>
              </a:xfrm>
              <a:blipFill rotWithShape="true">
                <a:blip r:embed="rId1"/>
                <a:stretch>
                  <a:fillRect/>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令 </a:t>
                </a:r>
                <a:r>
                  <a:rPr lang="en-US" altLang="zh-CN"/>
                  <a:t>f </a:t>
                </a:r>
                <a:r>
                  <a:rPr lang="zh-CN" altLang="en-US"/>
                  <a:t>为上述生成函数，则有：</a:t>
                </a:r>
                <a:endParaRPr lang="en-US" altLang="zh-CN"/>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m:t>
                                  </m:r>
                                </m:num>
                                <m:den>
                                  <m:r>
                                    <a:rPr lang="en-US" altLang="zh-CN" b="0" i="1" smtClean="0">
                                      <a:latin typeface="Cambria Math" panose="02040503050406030204" pitchFamily="18" charset="0"/>
                                    </a:rPr>
                                    <m:t>2</m:t>
                                  </m:r>
                                </m:den>
                              </m:f>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𝑓</m:t>
                      </m:r>
                    </m:oMath>
                  </m:oMathPara>
                </a14:m>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𝑥𝑓</m:t>
                      </m:r>
                    </m:oMath>
                  </m:oMathPara>
                </a14:m>
                <a:endParaRPr lang="en-US" altLang="zh-CN"/>
              </a:p>
              <a:p>
                <a:pPr marL="0" indent="0">
                  <a:buNone/>
                </a:pPr>
                <a:r>
                  <a:rPr lang="zh-CN" altLang="en-US"/>
                  <a:t>因此两边对比系数可得</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b>
                      </m:sSub>
                    </m:oMath>
                  </m:oMathPara>
                </a14:m>
                <a:endParaRPr lang="en-US" altLang="zh-CN"/>
              </a:p>
              <a:p>
                <a:pPr marL="0" indent="0">
                  <a:buNone/>
                </a:pPr>
                <a:r>
                  <a:rPr lang="zh-CN" altLang="en-US"/>
                  <a:t>且 </a:t>
                </a:r>
                <a:r>
                  <a:rPr lang="en-US" altLang="zh-CN"/>
                  <a:t>f0=1,f1=0</a:t>
                </a:r>
                <a:r>
                  <a:rPr lang="zh-CN" altLang="en-US"/>
                  <a:t>。</a:t>
                </a:r>
                <a:endParaRPr lang="en-US" altLang="zh-CN"/>
              </a:p>
              <a:p>
                <a:pPr marL="0" indent="0">
                  <a:buNone/>
                </a:pPr>
                <a:r>
                  <a:rPr lang="zh-CN" altLang="en-US"/>
                  <a:t>于是 </a:t>
                </a:r>
                <a:r>
                  <a:rPr lang="en-US" altLang="zh-CN"/>
                  <a:t>O(n) </a:t>
                </a:r>
                <a:r>
                  <a:rPr lang="zh-CN" altLang="en-US"/>
                  <a:t>递推即可，最终答案为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oMath>
                </a14:m>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p:sp>
        <p:nvSpPr>
          <p:cNvPr id="3" name="内容占位符 2"/>
          <p:cNvSpPr>
            <a:spLocks noGrp="true"/>
          </p:cNvSpPr>
          <p:nvPr>
            <p:ph idx="1"/>
          </p:nvPr>
        </p:nvSpPr>
        <p:spPr/>
        <p:txBody>
          <a:bodyPr/>
          <a:lstStyle/>
          <a:p>
            <a:r>
              <a:rPr lang="zh-CN" altLang="en-US"/>
              <a:t>对于一个排列 </a:t>
            </a:r>
            <a:r>
              <a:rPr lang="en-US" altLang="zh-CN"/>
              <a:t>p</a:t>
            </a:r>
            <a:r>
              <a:rPr lang="zh-CN" altLang="en-US"/>
              <a:t>，一次操作为仅保留 </a:t>
            </a:r>
            <a:r>
              <a:rPr lang="en-US" altLang="zh-CN"/>
              <a:t>p </a:t>
            </a:r>
            <a:r>
              <a:rPr lang="zh-CN" altLang="en-US"/>
              <a:t>中的极大位置（即比左右两边大，两端不算极大位置），问 </a:t>
            </a:r>
            <a:r>
              <a:rPr lang="en-US" altLang="zh-CN"/>
              <a:t>p </a:t>
            </a:r>
            <a:r>
              <a:rPr lang="zh-CN" altLang="en-US"/>
              <a:t>随机取任意一个长度为 </a:t>
            </a:r>
            <a:r>
              <a:rPr lang="en-US" altLang="zh-CN"/>
              <a:t>n </a:t>
            </a:r>
            <a:r>
              <a:rPr lang="zh-CN" altLang="en-US"/>
              <a:t>的排列时，期望多少次可以把 </a:t>
            </a:r>
            <a:r>
              <a:rPr lang="en-US" altLang="zh-CN"/>
              <a:t>p </a:t>
            </a:r>
            <a:r>
              <a:rPr lang="zh-CN" altLang="en-US"/>
              <a:t>变为空。</a:t>
            </a:r>
            <a:endParaRPr lang="en-US" altLang="zh-CN"/>
          </a:p>
          <a:p>
            <a:r>
              <a:rPr lang="en-US" altLang="zh-CN"/>
              <a:t>n&lt;=50000</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CF838D</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dirty="0"/>
                  <a:t>有</a:t>
                </a:r>
                <a14:m>
                  <m:oMath xmlns:m="http://schemas.openxmlformats.org/officeDocument/2006/math">
                    <m:r>
                      <a:rPr lang="en-US" altLang="zh-CN" b="0" i="1" smtClean="0">
                        <a:latin typeface="Cambria Math" panose="02040503050406030204" pitchFamily="18" charset="0"/>
                      </a:rPr>
                      <m:t>𝑛</m:t>
                    </m:r>
                  </m:oMath>
                </a14:m>
                <a:r>
                  <a:rPr lang="zh-CN" altLang="en-US" dirty="0"/>
                  <a:t>个位置排成一排，有</a:t>
                </a:r>
                <a14:m>
                  <m:oMath xmlns:m="http://schemas.openxmlformats.org/officeDocument/2006/math">
                    <m:r>
                      <a:rPr lang="en-US" altLang="zh-CN" b="0" i="1" smtClean="0">
                        <a:latin typeface="Cambria Math" panose="02040503050406030204" pitchFamily="18" charset="0"/>
                      </a:rPr>
                      <m:t>𝑚</m:t>
                    </m:r>
                  </m:oMath>
                </a14:m>
                <a:r>
                  <a:rPr lang="zh-CN" altLang="en-US" dirty="0"/>
                  <a:t>个人依次进场选位置，每个人一开始会选择一个方向，从左到右或从右到左，并选择一个位置，然后按他选择的方向入场并走到这个位置，从这个位置开始继续按他选择的方向走，直到遇到一个空位并坐下。如果一直找不到空位，他就会生气。求有多少种情况没有人生气。</a:t>
                </a:r>
                <a:endParaRPr lang="en-US" altLang="zh-CN" dirty="0"/>
              </a:p>
              <a:p>
                <a:pPr marL="0" indent="0">
                  <a:buNone/>
                </a:pPr>
                <a:r>
                  <a:rPr lang="en-US" altLang="zh-CN" b="0"/>
                  <a:t>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1000000</m:t>
                    </m:r>
                  </m:oMath>
                </a14:m>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p:sp>
        <p:nvSpPr>
          <p:cNvPr id="3" name="内容占位符 2"/>
          <p:cNvSpPr>
            <a:spLocks noGrp="true"/>
          </p:cNvSpPr>
          <p:nvPr>
            <p:ph idx="1"/>
          </p:nvPr>
        </p:nvSpPr>
        <p:spPr/>
        <p:txBody>
          <a:bodyPr>
            <a:normAutofit/>
          </a:bodyPr>
          <a:lstStyle/>
          <a:p>
            <a:pPr marL="0" indent="0">
              <a:buNone/>
            </a:pPr>
            <a:r>
              <a:rPr lang="zh-CN" altLang="en-US"/>
              <a:t>首先可以得到一个 </a:t>
            </a:r>
            <a:r>
              <a:rPr lang="en-US" altLang="zh-CN"/>
              <a:t>dp</a:t>
            </a:r>
            <a:r>
              <a:rPr lang="zh-CN" altLang="en-US"/>
              <a:t>，即 </a:t>
            </a:r>
            <a:r>
              <a:rPr lang="en-US" altLang="zh-CN"/>
              <a:t>f(i,j) </a:t>
            </a:r>
            <a:r>
              <a:rPr lang="zh-CN" altLang="en-US"/>
              <a:t>表示有多少个长度为 </a:t>
            </a:r>
            <a:r>
              <a:rPr lang="en-US" altLang="zh-CN"/>
              <a:t>j </a:t>
            </a:r>
            <a:r>
              <a:rPr lang="zh-CN" altLang="en-US"/>
              <a:t>的排列，操作至少 </a:t>
            </a:r>
            <a:r>
              <a:rPr lang="en-US" altLang="zh-CN"/>
              <a:t>i </a:t>
            </a:r>
            <a:r>
              <a:rPr lang="zh-CN" altLang="en-US"/>
              <a:t>次后变为空。</a:t>
            </a:r>
            <a:endParaRPr lang="en-US" altLang="zh-CN"/>
          </a:p>
          <a:p>
            <a:pPr marL="0" indent="0">
              <a:buNone/>
            </a:pPr>
            <a:r>
              <a:rPr lang="zh-CN" altLang="en-US"/>
              <a:t>显然答案为 </a:t>
            </a:r>
            <a:r>
              <a:rPr lang="en-US" altLang="zh-CN"/>
              <a:t>f(i,n)*i </a:t>
            </a:r>
            <a:r>
              <a:rPr lang="zh-CN" altLang="en-US"/>
              <a:t>求和。</a:t>
            </a:r>
            <a:endParaRPr lang="en-US" altLang="zh-CN"/>
          </a:p>
          <a:p>
            <a:pPr marL="0" indent="0">
              <a:buNone/>
            </a:pPr>
            <a:r>
              <a:rPr lang="zh-CN" altLang="en-US"/>
              <a:t>考虑转移的时候枚举当前序列最大值所在的位置，不妨设为 </a:t>
            </a:r>
            <a:r>
              <a:rPr lang="en-US" altLang="zh-CN"/>
              <a:t>k</a:t>
            </a:r>
            <a:r>
              <a:rPr lang="zh-CN" altLang="en-US"/>
              <a:t>，那么 </a:t>
            </a:r>
            <a:r>
              <a:rPr lang="en-US" altLang="zh-CN"/>
              <a:t>f(i,k) </a:t>
            </a:r>
            <a:r>
              <a:rPr lang="zh-CN" altLang="en-US"/>
              <a:t>有几种转移方式：</a:t>
            </a:r>
            <a:endParaRPr lang="en-US" altLang="zh-CN"/>
          </a:p>
          <a:p>
            <a:pPr marL="457200" indent="-457200">
              <a:buAutoNum type="arabicPeriod"/>
            </a:pPr>
            <a:r>
              <a:rPr lang="en-US" altLang="zh-CN"/>
              <a:t>f(i-1,k-1)*f(i-1,n-k)</a:t>
            </a:r>
            <a:endParaRPr lang="en-US" altLang="zh-CN"/>
          </a:p>
          <a:p>
            <a:pPr marL="457200" indent="-457200">
              <a:buAutoNum type="arabicPeriod"/>
            </a:pPr>
            <a:r>
              <a:rPr lang="en-US" altLang="zh-CN"/>
              <a:t>f(i,k-1)*f(j,n-k)</a:t>
            </a:r>
            <a:r>
              <a:rPr lang="zh-CN" altLang="en-US"/>
              <a:t>，这里需要 </a:t>
            </a:r>
            <a:r>
              <a:rPr lang="en-US" altLang="zh-CN"/>
              <a:t>j&lt;i</a:t>
            </a:r>
            <a:endParaRPr lang="en-US" altLang="zh-CN"/>
          </a:p>
          <a:p>
            <a:pPr marL="457200" indent="-457200">
              <a:buAutoNum type="arabicPeriod"/>
            </a:pPr>
            <a:r>
              <a:rPr lang="en-US" altLang="zh-CN"/>
              <a:t>f(j,k-1)*f(i,k-1)</a:t>
            </a:r>
            <a:r>
              <a:rPr lang="zh-CN" altLang="en-US"/>
              <a:t>，这里也需要 </a:t>
            </a:r>
            <a:r>
              <a:rPr lang="en-US" altLang="zh-CN"/>
              <a:t>j&lt;i</a:t>
            </a:r>
            <a:endParaRPr lang="en-US" altLang="zh-CN"/>
          </a:p>
          <a:p>
            <a:pPr marL="0" indent="0">
              <a:buNone/>
            </a:pPr>
            <a:r>
              <a:rPr lang="zh-CN" altLang="en-US"/>
              <a:t>注意转移的时候需要乘组合数。由于第一维是 </a:t>
            </a:r>
            <a:r>
              <a:rPr lang="en-US" altLang="zh-CN"/>
              <a:t>log </a:t>
            </a:r>
            <a:r>
              <a:rPr lang="zh-CN" altLang="en-US"/>
              <a:t>级别的，因此暴力 </a:t>
            </a:r>
            <a:r>
              <a:rPr lang="en-US" altLang="zh-CN"/>
              <a:t>dp </a:t>
            </a:r>
            <a:r>
              <a:rPr lang="zh-CN" altLang="en-US"/>
              <a:t>复杂度是 </a:t>
            </a:r>
            <a:r>
              <a:rPr lang="en-US" altLang="zh-CN"/>
              <a:t>n</a:t>
            </a:r>
            <a:r>
              <a:rPr lang="en-US" altLang="zh-CN" baseline="30000"/>
              <a:t>2</a:t>
            </a:r>
            <a:r>
              <a:rPr lang="en-US" altLang="zh-CN"/>
              <a:t>logn</a:t>
            </a:r>
            <a:r>
              <a:rPr lang="zh-CN" altLang="en-US"/>
              <a:t>。</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ODE</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116891" y="1845734"/>
                <a:ext cx="12166233" cy="4023360"/>
              </a:xfrm>
            </p:spPr>
            <p:txBody>
              <a:bodyPr>
                <a:normAutofit/>
              </a:bodyPr>
              <a:lstStyle/>
              <a:p>
                <a:pPr marL="0" indent="0">
                  <a:buNone/>
                </a:pPr>
                <a:r>
                  <a:rPr lang="zh-CN" altLang="en-US"/>
                  <a:t>完整的写一下转移方程：</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nary>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e>
                              </m:nary>
                            </m:e>
                          </m:d>
                        </m:e>
                      </m:nary>
                    </m:oMath>
                  </m:oMathPara>
                </a14:m>
                <a:endParaRPr lang="en-US" altLang="zh-CN"/>
              </a:p>
              <a:p>
                <a:pPr marL="0" indent="0">
                  <a:buNone/>
                </a:pPr>
                <a:r>
                  <a:rPr lang="zh-CN" altLang="en-US"/>
                  <a:t>设 </a:t>
                </a:r>
                <a:r>
                  <a:rPr lang="en-US" altLang="zh-CN"/>
                  <a:t>f(i,j) </a:t>
                </a:r>
                <a:r>
                  <a:rPr lang="zh-CN" altLang="en-US"/>
                  <a:t>关于 </a:t>
                </a:r>
                <a:r>
                  <a:rPr lang="en-US" altLang="zh-CN"/>
                  <a:t>j </a:t>
                </a:r>
                <a:r>
                  <a:rPr lang="zh-CN" altLang="en-US"/>
                  <a:t>的 </a:t>
                </a:r>
                <a:r>
                  <a:rPr lang="en-US" altLang="zh-CN"/>
                  <a:t>EGF </a:t>
                </a:r>
                <a:r>
                  <a:rPr lang="zh-CN" altLang="en-US"/>
                  <a:t>为 </a:t>
                </a:r>
                <a:r>
                  <a:rPr lang="en-US" altLang="zh-CN"/>
                  <a:t>F</a:t>
                </a:r>
                <a:r>
                  <a:rPr lang="zh-CN" altLang="en-US"/>
                  <a:t>，那么不难发现上面的转移方程形如：</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𝐴𝐹</m:t>
                      </m:r>
                    </m:oMath>
                  </m:oMathPara>
                </a14:m>
                <a:endParaRPr lang="en-US" altLang="zh-CN"/>
              </a:p>
              <a:p>
                <a:pPr marL="0" indent="0">
                  <a:buNone/>
                </a:pPr>
                <a:r>
                  <a:rPr lang="zh-CN" altLang="en-US"/>
                  <a:t>这是一阶线性微分方程，解出即可（需要 </a:t>
                </a:r>
                <a:r>
                  <a:rPr lang="en-US" altLang="zh-CN"/>
                  <a:t>exp</a:t>
                </a:r>
                <a:r>
                  <a:rPr lang="zh-CN" altLang="en-US"/>
                  <a:t>）。</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2</m:t>
                              </m:r>
                              <m:r>
                                <a:rPr lang="en-US" altLang="zh-CN" b="0" i="1" smtClean="0">
                                  <a:latin typeface="Cambria Math" panose="02040503050406030204" pitchFamily="18" charset="0"/>
                                </a:rPr>
                                <m:t>𝐴</m:t>
                              </m:r>
                            </m:e>
                          </m:nary>
                        </m:sup>
                      </m:sSup>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𝑃</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b="0" i="1" smtClean="0">
                                  <a:latin typeface="Cambria Math" panose="02040503050406030204" pitchFamily="18" charset="0"/>
                                </a:rPr>
                                <m:t>−</m:t>
                              </m:r>
                              <m:nary>
                                <m:naryPr>
                                  <m:limLoc m:val="undOvr"/>
                                  <m:subHide m:val="on"/>
                                  <m:supHide m:val="on"/>
                                  <m:ctrlPr>
                                    <a:rPr lang="en-US" altLang="zh-CN" i="1">
                                      <a:latin typeface="Cambria Math" panose="02040503050406030204" pitchFamily="18" charset="0"/>
                                    </a:rPr>
                                  </m:ctrlPr>
                                </m:naryPr>
                                <m:sub/>
                                <m:sup/>
                                <m:e>
                                  <m:r>
                                    <a:rPr lang="en-US" altLang="zh-CN" i="1">
                                      <a:latin typeface="Cambria Math" panose="02040503050406030204" pitchFamily="18" charset="0"/>
                                    </a:rPr>
                                    <m:t>2</m:t>
                                  </m:r>
                                  <m:r>
                                    <a:rPr lang="en-US" altLang="zh-CN" i="1">
                                      <a:latin typeface="Cambria Math" panose="02040503050406030204" pitchFamily="18" charset="0"/>
                                    </a:rPr>
                                    <m:t>𝐴</m:t>
                                  </m:r>
                                </m:e>
                              </m:nary>
                            </m:sup>
                          </m:sSup>
                        </m:e>
                      </m:nary>
                    </m:oMath>
                  </m:oMathPara>
                </a14:m>
                <a:endParaRPr lang="en-US" altLang="zh-CN"/>
              </a:p>
              <a:p>
                <a:pPr marL="0" indent="0">
                  <a:buNone/>
                </a:pPr>
                <a:r>
                  <a:rPr lang="zh-CN" altLang="en-US"/>
                  <a:t>因此总共需要 </a:t>
                </a:r>
                <a:r>
                  <a:rPr lang="en-US" altLang="zh-CN"/>
                  <a:t>logn </a:t>
                </a:r>
                <a:r>
                  <a:rPr lang="zh-CN" altLang="en-US"/>
                  <a:t>次 </a:t>
                </a:r>
                <a:r>
                  <a:rPr lang="en-US" altLang="zh-CN"/>
                  <a:t>exp</a:t>
                </a:r>
                <a:r>
                  <a:rPr lang="zh-CN" altLang="en-US"/>
                  <a:t>，总复杂度 </a:t>
                </a:r>
                <a:r>
                  <a:rPr lang="en-US" altLang="zh-CN"/>
                  <a:t>O(n log</a:t>
                </a:r>
                <a:r>
                  <a:rPr lang="en-US" altLang="zh-CN" baseline="30000"/>
                  <a:t>2</a:t>
                </a:r>
                <a:r>
                  <a:rPr lang="en-US" altLang="zh-CN"/>
                  <a:t> n)</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116891" y="1845734"/>
                <a:ext cx="12166233" cy="4023360"/>
              </a:xfrm>
              <a:blipFill rotWithShape="true">
                <a:blip r:embed="rId1"/>
                <a:stretch>
                  <a:fillRect t="-11" r="3" b="11"/>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三次方路径</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定义树上</a:t>
                </a:r>
                <a:r>
                  <a:rPr lang="en-US" altLang="zh-CN"/>
                  <a:t>3</a:t>
                </a:r>
                <a:r>
                  <a:rPr lang="zh-CN" altLang="en-US"/>
                  <a:t>次路径和</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r>
                              <a:rPr lang="en-US" altLang="zh-CN" b="0" i="1" smtClean="0">
                                <a:latin typeface="Cambria Math" panose="02040503050406030204" pitchFamily="18" charset="0"/>
                              </a:rPr>
                              <m:t>𝑑𝑖</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e>
                        </m:nary>
                      </m:e>
                    </m:nary>
                  </m:oMath>
                </a14:m>
                <a:r>
                  <a:rPr lang="zh-CN" altLang="en-US"/>
                  <a:t>。</a:t>
                </a:r>
                <a:r>
                  <a:rPr lang="en-US" altLang="zh-CN"/>
                  <a:t>(</a:t>
                </a:r>
                <a:r>
                  <a:rPr lang="zh-CN" altLang="en-US"/>
                  <a:t>当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a:t> 不属于同一个连通分量，</a:t>
                </a:r>
                <a14:m>
                  <m:oMath xmlns:m="http://schemas.openxmlformats.org/officeDocument/2006/math">
                    <m:r>
                      <a:rPr lang="en-US" altLang="zh-CN" i="1" smtClean="0">
                        <a:latin typeface="Cambria Math" panose="02040503050406030204" pitchFamily="18" charset="0"/>
                      </a:rPr>
                      <m:t>𝑑𝑖𝑠</m:t>
                    </m:r>
                    <m:r>
                      <a:rPr lang="en-US" altLang="zh-CN" i="1" smtClean="0">
                        <a:latin typeface="Cambria Math" panose="02040503050406030204" pitchFamily="18" charset="0"/>
                      </a:rPr>
                      <m:t>(</m:t>
                    </m:r>
                    <m:r>
                      <a:rPr lang="en-US" altLang="zh-CN" i="1" smtClean="0">
                        <a:latin typeface="Cambria Math" panose="02040503050406030204" pitchFamily="18" charset="0"/>
                      </a:rPr>
                      <m:t>𝑖</m:t>
                    </m:r>
                    <m:r>
                      <a:rPr lang="en-US" altLang="zh-CN" i="1" smtClean="0">
                        <a:latin typeface="Cambria Math" panose="02040503050406030204" pitchFamily="18" charset="0"/>
                      </a:rPr>
                      <m:t>,</m:t>
                    </m:r>
                    <m:r>
                      <a:rPr lang="en-US" altLang="zh-CN" i="1" smtClean="0">
                        <a:latin typeface="Cambria Math" panose="02040503050406030204" pitchFamily="18" charset="0"/>
                      </a:rPr>
                      <m:t>𝑗</m:t>
                    </m:r>
                    <m:r>
                      <a:rPr lang="en-US" altLang="zh-CN" i="1" smtClean="0">
                        <a:latin typeface="Cambria Math" panose="02040503050406030204" pitchFamily="18" charset="0"/>
                      </a:rPr>
                      <m:t>)=</m:t>
                    </m:r>
                    <m:r>
                      <a:rPr lang="en-US" altLang="zh-CN" i="1" smtClean="0">
                        <a:latin typeface="Cambria Math" panose="02040503050406030204" pitchFamily="18" charset="0"/>
                      </a:rPr>
                      <m:t>𝑘</m:t>
                    </m:r>
                  </m:oMath>
                </a14:m>
                <a:r>
                  <a:rPr lang="zh-CN" altLang="en-US"/>
                  <a:t>，否则</a:t>
                </a:r>
                <a14:m>
                  <m:oMath xmlns:m="http://schemas.openxmlformats.org/officeDocument/2006/math">
                    <m:r>
                      <a:rPr lang="en-US" altLang="zh-CN" i="1" smtClean="0">
                        <a:latin typeface="Cambria Math" panose="02040503050406030204" pitchFamily="18" charset="0"/>
                      </a:rPr>
                      <m:t>𝑑𝑖𝑠</m:t>
                    </m:r>
                    <m:r>
                      <a:rPr lang="en-US" altLang="zh-CN" i="1" smtClean="0">
                        <a:latin typeface="Cambria Math" panose="02040503050406030204" pitchFamily="18" charset="0"/>
                      </a:rPr>
                      <m:t>(</m:t>
                    </m:r>
                    <m:r>
                      <a:rPr lang="en-US" altLang="zh-CN" i="1" smtClean="0">
                        <a:latin typeface="Cambria Math" panose="02040503050406030204" pitchFamily="18" charset="0"/>
                      </a:rPr>
                      <m:t>𝑖</m:t>
                    </m:r>
                    <m:r>
                      <a:rPr lang="en-US" altLang="zh-CN" i="1" smtClean="0">
                        <a:latin typeface="Cambria Math" panose="02040503050406030204" pitchFamily="18" charset="0"/>
                      </a:rPr>
                      <m:t>,</m:t>
                    </m:r>
                    <m:r>
                      <a:rPr lang="en-US" altLang="zh-CN" i="1" smtClean="0">
                        <a:latin typeface="Cambria Math" panose="02040503050406030204" pitchFamily="18" charset="0"/>
                      </a:rPr>
                      <m:t>𝑗</m:t>
                    </m:r>
                    <m:r>
                      <a:rPr lang="en-US" altLang="zh-CN" i="1" smtClean="0">
                        <a:latin typeface="Cambria Math" panose="02040503050406030204" pitchFamily="18" charset="0"/>
                      </a:rPr>
                      <m:t>)</m:t>
                    </m:r>
                  </m:oMath>
                </a14:m>
                <a:r>
                  <a:rPr lang="zh-CN" altLang="en-US"/>
                  <a:t>表示</a:t>
                </a:r>
                <a:r>
                  <a:rPr lang="en-US" altLang="zh-CN"/>
                  <a:t>i</a:t>
                </a:r>
                <a:r>
                  <a:rPr lang="zh-CN" altLang="en-US"/>
                  <a:t>到</a:t>
                </a:r>
                <a:r>
                  <a:rPr lang="en-US" altLang="zh-CN"/>
                  <a:t>j</a:t>
                </a:r>
                <a:r>
                  <a:rPr lang="zh-CN" altLang="en-US"/>
                  <a:t>的最短路径长度。</a:t>
                </a:r>
                <a:r>
                  <a:rPr lang="en-US" altLang="zh-CN"/>
                  <a:t>)</a:t>
                </a:r>
                <a:endParaRPr lang="en-US" altLang="zh-CN"/>
              </a:p>
              <a:p>
                <a:pPr marL="0" indent="0">
                  <a:buNone/>
                </a:pPr>
                <a:r>
                  <a:rPr lang="zh-CN" altLang="en-US"/>
                  <a:t>对于任意 </a:t>
                </a:r>
                <a:r>
                  <a:rPr lang="en-US" altLang="zh-CN"/>
                  <a:t>n </a:t>
                </a:r>
                <a:r>
                  <a:rPr lang="zh-CN" altLang="en-US"/>
                  <a:t>个点的有标号森林，求三次路径和的期望。</a:t>
                </a:r>
                <a:endParaRPr lang="en-US" altLang="zh-CN"/>
              </a:p>
              <a:p>
                <a:pPr marL="0" indent="0">
                  <a:buNone/>
                </a:pPr>
                <a:r>
                  <a:rPr lang="en-US" altLang="zh-CN"/>
                  <a:t>n&lt;=100000</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lnSpcReduction="10000"/>
              </a:bodyPr>
              <a:lstStyle/>
              <a:p>
                <a:pPr marL="0" indent="0">
                  <a:buNone/>
                </a:pPr>
                <a:r>
                  <a:rPr lang="zh-CN" altLang="en-US"/>
                  <a:t>考虑任选三条边，若位于同一路径上会对答案有贡献。</a:t>
                </a:r>
                <a:endParaRPr lang="en-US" altLang="zh-CN"/>
              </a:p>
              <a:p>
                <a:pPr marL="0" indent="0">
                  <a:buNone/>
                </a:pPr>
                <a:r>
                  <a:rPr lang="zh-CN" altLang="en-US"/>
                  <a:t>选 </a:t>
                </a:r>
                <a:r>
                  <a:rPr lang="en-US" altLang="zh-CN"/>
                  <a:t>3 </a:t>
                </a:r>
                <a:r>
                  <a:rPr lang="zh-CN" altLang="en-US"/>
                  <a:t>条不同的边有 </a:t>
                </a:r>
                <a:r>
                  <a:rPr lang="en-US" altLang="zh-CN"/>
                  <a:t>6 </a:t>
                </a:r>
                <a:r>
                  <a:rPr lang="zh-CN" altLang="en-US"/>
                  <a:t>的贡献，</a:t>
                </a:r>
                <a:r>
                  <a:rPr lang="en-US" altLang="zh-CN"/>
                  <a:t>2 </a:t>
                </a:r>
                <a:r>
                  <a:rPr lang="zh-CN" altLang="en-US"/>
                  <a:t>条不同的边有 </a:t>
                </a:r>
                <a:r>
                  <a:rPr lang="en-US" altLang="zh-CN"/>
                  <a:t>6 </a:t>
                </a:r>
                <a:r>
                  <a:rPr lang="zh-CN" altLang="en-US"/>
                  <a:t>的贡献，</a:t>
                </a:r>
                <a:r>
                  <a:rPr lang="en-US" altLang="zh-CN"/>
                  <a:t>1 </a:t>
                </a:r>
                <a:r>
                  <a:rPr lang="zh-CN" altLang="en-US"/>
                  <a:t>条有 </a:t>
                </a:r>
                <a:r>
                  <a:rPr lang="en-US" altLang="zh-CN"/>
                  <a:t>1 </a:t>
                </a:r>
                <a:r>
                  <a:rPr lang="zh-CN" altLang="en-US"/>
                  <a:t>的贡献。</a:t>
                </a:r>
                <a:endParaRPr lang="en-US" altLang="zh-CN"/>
              </a:p>
              <a:p>
                <a:pPr marL="0" indent="0">
                  <a:buNone/>
                </a:pPr>
                <a:r>
                  <a:rPr lang="zh-CN" altLang="en-US"/>
                  <a:t>先考虑选 </a:t>
                </a:r>
                <a:r>
                  <a:rPr lang="en-US" altLang="zh-CN"/>
                  <a:t>3 </a:t>
                </a:r>
                <a:r>
                  <a:rPr lang="zh-CN" altLang="en-US"/>
                  <a:t>条不同边在一条路径上的方案数，事实上可以钦定中间的一条边，然后两边的子树中各任选一条边即可。</a:t>
                </a:r>
                <a:endParaRPr lang="en-US" altLang="zh-CN"/>
              </a:p>
              <a:p>
                <a:pPr marL="0" indent="0">
                  <a:buNone/>
                </a:pPr>
                <a:r>
                  <a:rPr lang="zh-CN" altLang="en-US"/>
                  <a:t>设无根有标号树的 </a:t>
                </a:r>
                <a:r>
                  <a:rPr lang="en-US" altLang="zh-CN"/>
                  <a:t>EGF </a:t>
                </a:r>
                <a:r>
                  <a:rPr lang="zh-CN" altLang="en-US"/>
                  <a:t>为 </a:t>
                </a:r>
                <a:r>
                  <a:rPr lang="en-US" altLang="zh-CN"/>
                  <a:t>F</a:t>
                </a:r>
                <a:r>
                  <a:rPr lang="zh-CN" altLang="en-US"/>
                  <a:t>，则无根有标号森林的 </a:t>
                </a:r>
                <a:r>
                  <a:rPr lang="en-US" altLang="zh-CN"/>
                  <a:t>EGF </a:t>
                </a:r>
                <a:r>
                  <a:rPr lang="zh-CN" altLang="en-US"/>
                  <a:t>为 </a:t>
                </a:r>
                <a:r>
                  <a:rPr lang="en-US" altLang="zh-CN"/>
                  <a:t>exp(F)</a:t>
                </a:r>
                <a:r>
                  <a:rPr lang="zh-CN" altLang="en-US"/>
                  <a:t>，森林中有一棵树被钦定了三条边，因此设有根有标号树种选一条边的 </a:t>
                </a:r>
                <a:r>
                  <a:rPr lang="en-US" altLang="zh-CN"/>
                  <a:t>EGF </a:t>
                </a:r>
                <a:r>
                  <a:rPr lang="zh-CN" altLang="en-US"/>
                  <a:t>为 </a:t>
                </a:r>
                <a:r>
                  <a:rPr lang="en-US" altLang="zh-CN"/>
                  <a:t>G</a:t>
                </a:r>
                <a:r>
                  <a:rPr lang="zh-CN" altLang="en-US"/>
                  <a:t>，则这部分的贡献就是 </a:t>
                </a:r>
                <a14:m>
                  <m:oMath xmlns:m="http://schemas.openxmlformats.org/officeDocument/2006/math">
                    <m:f>
                      <m:fPr>
                        <m:ctrlPr>
                          <a:rPr lang="en-US" altLang="zh-CN" b="0" i="1" smtClean="0">
                            <a:latin typeface="Cambria Math" panose="02040503050406030204" pitchFamily="18" charset="0"/>
                          </a:rPr>
                        </m:ctrlPr>
                      </m:fPr>
                      <m:num>
                        <m:r>
                          <a:rPr lang="en-US" altLang="zh-CN" b="0"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𝐺</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𝐹</m:t>
                        </m:r>
                      </m:sup>
                    </m:sSup>
                    <m:r>
                      <a:rPr lang="zh-CN" altLang="en-US" i="1">
                        <a:latin typeface="Cambria Math" panose="02040503050406030204" pitchFamily="18" charset="0"/>
                      </a:rPr>
                      <m:t>，</m:t>
                    </m:r>
                  </m:oMath>
                </a14:m>
                <a:r>
                  <a:rPr lang="zh-CN" altLang="en-US"/>
                  <a:t>除以 </a:t>
                </a:r>
                <a:r>
                  <a:rPr lang="en-US" altLang="zh-CN"/>
                  <a:t>2 </a:t>
                </a:r>
                <a:r>
                  <a:rPr lang="zh-CN" altLang="en-US"/>
                  <a:t>是因为左右选两条边会重复（数值大概是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a:t>）</a:t>
                </a:r>
                <a:endParaRPr lang="en-US" altLang="zh-CN"/>
              </a:p>
              <a:p>
                <a:pPr marL="0" indent="0">
                  <a:buNone/>
                </a:pPr>
                <a:r>
                  <a:rPr lang="zh-CN" altLang="en-US"/>
                  <a:t>同理的，有一棵树被钦定了两条边，那么显然一棵树中任意不同的两条边都可以形成路径，因此设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oMath>
                </a14:m>
                <a:r>
                  <a:rPr lang="zh-CN" altLang="en-US"/>
                  <a:t>，答案就是 </a:t>
                </a:r>
                <a14:m>
                  <m:oMath xmlns:m="http://schemas.openxmlformats.org/officeDocument/2006/math">
                    <m:r>
                      <a:rPr lang="en-US" altLang="zh-CN" b="0" i="1" smtClean="0">
                        <a:latin typeface="Cambria Math" panose="02040503050406030204" pitchFamily="18" charset="0"/>
                      </a:rPr>
                      <m:t>𝐻</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𝐹</m:t>
                        </m:r>
                      </m:sup>
                    </m:sSup>
                  </m:oMath>
                </a14:m>
                <a:r>
                  <a:rPr lang="zh-CN" altLang="en-US"/>
                  <a:t>。</a:t>
                </a:r>
                <a:endParaRPr lang="en-US" altLang="zh-CN"/>
              </a:p>
              <a:p>
                <a:pPr marL="0" indent="0">
                  <a:buNone/>
                </a:pPr>
                <a:r>
                  <a:rPr lang="zh-CN" altLang="en-US"/>
                  <a:t>一条边的话自然就是令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a:t>，答案就是 </a:t>
                </a:r>
                <a14:m>
                  <m:oMath xmlns:m="http://schemas.openxmlformats.org/officeDocument/2006/math">
                    <m:r>
                      <a:rPr lang="en-US" altLang="zh-CN" b="0" i="1" smtClean="0">
                        <a:latin typeface="Cambria Math" panose="02040503050406030204" pitchFamily="18" charset="0"/>
                      </a:rPr>
                      <m:t>𝐿</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𝐹</m:t>
                        </m:r>
                      </m:sup>
                    </m:sSup>
                  </m:oMath>
                </a14:m>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fontScale="92500"/>
              </a:bodyPr>
              <a:lstStyle/>
              <a:p>
                <a:pPr marL="0" indent="0">
                  <a:buNone/>
                </a:pPr>
                <a:r>
                  <a:rPr lang="zh-CN" altLang="en-US"/>
                  <a:t>最后还有不连通的情况，我们只需要算出选出两个点 </a:t>
                </a:r>
                <a:r>
                  <a:rPr lang="en-US" altLang="zh-CN"/>
                  <a:t>i,j </a:t>
                </a:r>
                <a:r>
                  <a:rPr lang="zh-CN" altLang="en-US"/>
                  <a:t>不在同一个连通块里的概率，乘以 </a:t>
                </a:r>
                <a:r>
                  <a:rPr lang="en-US" altLang="zh-CN"/>
                  <a:t>k^3 </a:t>
                </a:r>
                <a:r>
                  <a:rPr lang="zh-CN" altLang="en-US"/>
                  <a:t>即可。</a:t>
                </a:r>
                <a:endParaRPr lang="en-US" altLang="zh-CN"/>
              </a:p>
              <a:p>
                <a:pPr marL="0" indent="0">
                  <a:buNone/>
                </a:pPr>
                <a:r>
                  <a:rPr lang="zh-CN" altLang="en-US"/>
                  <a:t>即算出 </a:t>
                </a:r>
                <a:r>
                  <a:rPr lang="en-US" altLang="zh-CN"/>
                  <a:t>i,j </a:t>
                </a:r>
                <a:r>
                  <a:rPr lang="zh-CN" altLang="en-US"/>
                  <a:t>在同一个连通块里的方案数，这令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a:t>，答案就是 </a:t>
                </a:r>
                <a14:m>
                  <m:oMath xmlns:m="http://schemas.openxmlformats.org/officeDocument/2006/math">
                    <m:r>
                      <a:rPr lang="en-US" altLang="zh-CN" b="0" i="1" smtClean="0">
                        <a:latin typeface="Cambria Math" panose="02040503050406030204" pitchFamily="18" charset="0"/>
                      </a:rPr>
                      <m:t>𝑃</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𝐹</m:t>
                        </m:r>
                      </m:sup>
                    </m:sSup>
                  </m:oMath>
                </a14:m>
                <a:r>
                  <a:rPr lang="zh-CN" altLang="en-US"/>
                  <a:t>。</a:t>
                </a:r>
                <a:endParaRPr lang="en-US" altLang="zh-CN"/>
              </a:p>
              <a:p>
                <a:pPr marL="0" indent="0">
                  <a:buNone/>
                </a:pPr>
                <a:r>
                  <a:rPr lang="zh-CN" altLang="en-US"/>
                  <a:t>因此整道题就在 </a:t>
                </a:r>
                <a:r>
                  <a:rPr lang="en-US" altLang="zh-CN"/>
                  <a:t>O(n log n) </a:t>
                </a:r>
                <a:r>
                  <a:rPr lang="zh-CN" altLang="en-US"/>
                  <a:t>的复杂度内解决了。</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数列的 </a:t>
            </a:r>
            <a:r>
              <a:rPr lang="en-US" altLang="zh-CN"/>
              <a:t>k </a:t>
            </a:r>
            <a:r>
              <a:rPr lang="zh-CN" altLang="en-US"/>
              <a:t>次方和</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给定数列 </a:t>
                </a:r>
                <a:r>
                  <a:rPr lang="en-US" altLang="zh-CN"/>
                  <a:t>{ai}</a:t>
                </a:r>
                <a:r>
                  <a:rPr lang="zh-CN" altLang="en-US"/>
                  <a:t>，对于每个 </a:t>
                </a:r>
                <a:r>
                  <a:rPr lang="en-US" altLang="zh-CN"/>
                  <a:t>0&lt;=k&lt;=m</a:t>
                </a:r>
                <a:r>
                  <a:rPr lang="zh-CN" altLang="en-US"/>
                  <a:t>，求出：</a:t>
                </a:r>
                <a:endParaRPr lang="en-US" altLang="zh-CN"/>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𝑘</m:t>
                          </m:r>
                        </m:sup>
                      </m:sSubSup>
                    </m:oMath>
                  </m:oMathPara>
                </a14:m>
                <a:endParaRPr lang="en-US" altLang="zh-CN"/>
              </a:p>
              <a:p>
                <a:pPr marL="0" indent="0">
                  <a:buNone/>
                </a:pPr>
                <a:r>
                  <a:rPr lang="en-US" altLang="zh-CN"/>
                  <a:t>n,m &lt;= 1e5</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数列的 </a:t>
            </a:r>
            <a:r>
              <a:rPr lang="en-US" altLang="zh-CN"/>
              <a:t>k </a:t>
            </a:r>
            <a:r>
              <a:rPr lang="zh-CN" altLang="en-US"/>
              <a:t>次方和</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838200" y="1825624"/>
                <a:ext cx="10515600" cy="4594029"/>
              </a:xfrm>
            </p:spPr>
            <p:txBody>
              <a:bodyPr>
                <a:normAutofit/>
              </a:bodyPr>
              <a:lstStyle/>
              <a:p>
                <a:pPr marL="0" indent="0">
                  <a:buNone/>
                </a:pPr>
                <a:r>
                  <a:rPr lang="zh-CN" altLang="en-US"/>
                  <a:t>考虑答案的生成函数为：</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sup>
                              </m:sSubSup>
                            </m:e>
                          </m:nary>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e>
                      </m:nary>
                    </m:oMath>
                  </m:oMathPara>
                </a14:m>
                <a:endParaRPr lang="en-US" altLang="zh-CN"/>
              </a:p>
              <a:p>
                <a:pPr marL="0" indent="0">
                  <a:buNone/>
                </a:pPr>
                <a:r>
                  <a:rPr lang="zh-CN" altLang="en-US"/>
                  <a:t>这样已经可以分治 </a:t>
                </a:r>
                <a:r>
                  <a:rPr lang="en-US" altLang="zh-CN"/>
                  <a:t>NTT </a:t>
                </a:r>
                <a:r>
                  <a:rPr lang="zh-CN" altLang="en-US"/>
                  <a:t>了，通分之后同时维护分子分母即可。</a:t>
                </a:r>
                <a:endParaRPr lang="en-US" altLang="zh-CN"/>
              </a:p>
              <a:p>
                <a:pPr marL="0" indent="0">
                  <a:buNone/>
                </a:pPr>
                <a:r>
                  <a:rPr lang="zh-CN" altLang="en-US"/>
                  <a:t>当然还有一种做法是用多项式 </a:t>
                </a:r>
                <a:r>
                  <a:rPr lang="en-US" altLang="zh-CN"/>
                  <a:t>ln </a:t>
                </a:r>
                <a:r>
                  <a:rPr lang="zh-CN" altLang="en-US"/>
                  <a:t>转化为更为简单的分治</a:t>
                </a:r>
                <a:r>
                  <a:rPr lang="en-US" altLang="zh-CN"/>
                  <a:t> NTT</a:t>
                </a:r>
                <a:r>
                  <a:rPr lang="zh-CN" altLang="en-US"/>
                  <a:t>。</a:t>
                </a:r>
                <a:endParaRPr lang="en-US" altLang="zh-CN"/>
              </a:p>
              <a:p>
                <a:pPr marL="0" indent="0">
                  <a:buNone/>
                </a:pPr>
                <a:r>
                  <a:rPr lang="zh-CN" altLang="en-US"/>
                  <a:t>考虑求如下类似的东西：</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e>
                          </m:nary>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e>
                          </m:func>
                        </m:e>
                      </m:nary>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e>
                          </m:nary>
                        </m:e>
                      </m:func>
                    </m:oMath>
                  </m:oMathPara>
                </a14:m>
                <a:endParaRPr lang="en-US" altLang="zh-CN"/>
              </a:p>
              <a:p>
                <a:pPr marL="0" indent="0">
                  <a:buNone/>
                </a:pPr>
                <a:r>
                  <a:rPr lang="zh-CN" altLang="en-US"/>
                  <a:t>于是做一个更为简单的分治 </a:t>
                </a:r>
                <a:r>
                  <a:rPr lang="en-US" altLang="zh-CN"/>
                  <a:t>NTT </a:t>
                </a:r>
                <a:r>
                  <a:rPr lang="zh-CN" altLang="en-US"/>
                  <a:t>后取 </a:t>
                </a:r>
                <a:r>
                  <a:rPr lang="en-US" altLang="zh-CN"/>
                  <a:t>ln </a:t>
                </a:r>
                <a:r>
                  <a:rPr lang="zh-CN" altLang="en-US"/>
                  <a:t>即可。效率提高了，但是通用性可能不如第一种做法。</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838200" y="1825624"/>
                <a:ext cx="10515600" cy="4594029"/>
              </a:xfrm>
              <a:blipFill rotWithShape="true">
                <a:blip r:embed="rId1"/>
                <a:stretch>
                  <a:fillRect t="-14" b="10"/>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CTT2017</a:t>
            </a:r>
            <a:r>
              <a:rPr lang="zh-CN" altLang="en-US"/>
              <a:t> 生成树计数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有 </a:t>
                </a:r>
                <a:r>
                  <a:rPr lang="en-US" altLang="zh-CN"/>
                  <a:t>n </a:t>
                </a:r>
                <a:r>
                  <a:rPr lang="zh-CN" altLang="en-US"/>
                  <a:t>棵树，第 </a:t>
                </a:r>
                <a:r>
                  <a:rPr lang="en-US" altLang="zh-CN"/>
                  <a:t>i </a:t>
                </a:r>
                <a:r>
                  <a:rPr lang="zh-CN" altLang="en-US"/>
                  <a:t>个树里有 </a:t>
                </a:r>
                <a:r>
                  <a:rPr lang="en-US" altLang="zh-CN"/>
                  <a:t>ai </a:t>
                </a:r>
                <a:r>
                  <a:rPr lang="zh-CN" altLang="en-US"/>
                  <a:t>个点。</a:t>
                </a:r>
                <a:endParaRPr lang="en-US" altLang="zh-CN"/>
              </a:p>
              <a:p>
                <a:pPr marL="0" indent="0">
                  <a:buNone/>
                </a:pPr>
                <a:r>
                  <a:rPr lang="zh-CN" altLang="en-US"/>
                  <a:t>我们再连接 </a:t>
                </a:r>
                <a:r>
                  <a:rPr lang="en-US" altLang="zh-CN"/>
                  <a:t>n-1 </a:t>
                </a:r>
                <a:r>
                  <a:rPr lang="zh-CN" altLang="en-US"/>
                  <a:t>条边使得这些点形成一整棵树。对于一种连边方案，假设原图中第 </a:t>
                </a:r>
                <a:r>
                  <a:rPr lang="en-US" altLang="zh-CN"/>
                  <a:t>i </a:t>
                </a:r>
                <a:r>
                  <a:rPr lang="zh-CN" altLang="en-US"/>
                  <a:t>个连通块连出了 </a:t>
                </a:r>
                <a:r>
                  <a:rPr lang="en-US" altLang="zh-CN"/>
                  <a:t>di </a:t>
                </a:r>
                <a:r>
                  <a:rPr lang="zh-CN" altLang="en-US"/>
                  <a:t>条边，则这种连边方案的价值为：</a:t>
                </a:r>
                <a:endParaRPr lang="en-US" altLang="zh-CN"/>
              </a:p>
              <a:p>
                <a:pPr marL="0" indent="0">
                  <a:buNone/>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sSubSup>
                            </m:e>
                          </m:nary>
                        </m:e>
                      </m:d>
                      <m:r>
                        <a:rPr lang="en-US" altLang="zh-CN" b="0" i="1" smtClean="0">
                          <a:latin typeface="Cambria Math" panose="02040503050406030204" pitchFamily="18" charset="0"/>
                        </a:rPr>
                        <m:t> </m:t>
                      </m:r>
                      <m:d>
                        <m:dPr>
                          <m:ctrlPr>
                            <a:rPr lang="en-US" altLang="zh-CN" i="1" smtClean="0">
                              <a:latin typeface="Cambria Math" panose="02040503050406030204" pitchFamily="18" charset="0"/>
                            </a:rPr>
                          </m:ctrlPr>
                        </m:dPr>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𝑚</m:t>
                                  </m:r>
                                </m:sup>
                              </m:sSubSup>
                            </m:e>
                          </m:nary>
                        </m:e>
                      </m:d>
                    </m:oMath>
                  </m:oMathPara>
                </a14:m>
                <a:endParaRPr lang="en-US" altLang="zh-CN"/>
              </a:p>
              <a:p>
                <a:pPr marL="0" indent="0">
                  <a:buNone/>
                </a:pPr>
                <a:r>
                  <a:rPr lang="zh-CN" altLang="en-US"/>
                  <a:t>求所有连边方案的价值之和。</a:t>
                </a:r>
                <a:endParaRPr lang="en-US" altLang="zh-CN"/>
              </a:p>
              <a:p>
                <a:pPr marL="0" indent="0">
                  <a:buNone/>
                </a:pPr>
                <a:r>
                  <a:rPr lang="en-US" altLang="zh-CN"/>
                  <a:t>n&lt;=1e5,m &lt;= 1e9</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CTT2017</a:t>
            </a:r>
            <a:r>
              <a:rPr lang="zh-CN" altLang="en-US"/>
              <a:t> 生成树计数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考虑令第 </a:t>
                </a:r>
                <a:r>
                  <a:rPr lang="en-US" altLang="zh-CN"/>
                  <a:t>i </a:t>
                </a:r>
                <a:r>
                  <a:rPr lang="zh-CN" altLang="en-US"/>
                  <a:t>个连通块连出了 </a:t>
                </a:r>
                <a:r>
                  <a:rPr lang="en-US" altLang="zh-CN"/>
                  <a:t>di+1 </a:t>
                </a:r>
                <a:r>
                  <a:rPr lang="zh-CN" altLang="en-US"/>
                  <a:t>条边，那么对答案的贡献为</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e>
                      </m:nary>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e>
                      </m:nary>
                    </m:oMath>
                  </m:oMathPara>
                </a14:m>
                <a:endParaRPr lang="en-US" altLang="zh-CN"/>
              </a:p>
              <a:p>
                <a:pPr marL="0" indent="0">
                  <a:buNone/>
                </a:pPr>
                <a:r>
                  <a:rPr lang="zh-CN" altLang="en-US"/>
                  <a:t>考虑使用 </a:t>
                </a:r>
                <a:r>
                  <a:rPr lang="en-US" altLang="zh-CN"/>
                  <a:t>prufer </a:t>
                </a:r>
                <a:r>
                  <a:rPr lang="zh-CN" altLang="en-US"/>
                  <a:t>序列限制度数，那么答案为：</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1857254" y="3848109"/>
            <a:ext cx="8477491" cy="220630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CTT2017</a:t>
            </a:r>
            <a:r>
              <a:rPr lang="zh-CN" altLang="en-US"/>
              <a:t> 生成树计数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前面的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a:t> 是常数，因此我们只考虑计算后面的部分。</a:t>
                </a:r>
                <a:endParaRPr lang="en-US" altLang="zh-CN"/>
              </a:p>
              <a:p>
                <a:pPr marL="0" indent="0">
                  <a:buNone/>
                </a:pPr>
                <a:r>
                  <a:rPr lang="zh-CN" altLang="en-US"/>
                  <a:t>把最后一个 </a:t>
                </a:r>
                <a:r>
                  <a:rPr lang="en-US" altLang="zh-CN"/>
                  <a:t>sigma </a:t>
                </a:r>
                <a:r>
                  <a:rPr lang="zh-CN" altLang="en-US"/>
                  <a:t>暴力拆开乘进去，事实上等价于枚举了一个 </a:t>
                </a:r>
                <a:r>
                  <a:rPr lang="en-US" altLang="zh-CN"/>
                  <a:t>i </a:t>
                </a:r>
                <a:r>
                  <a:rPr lang="zh-CN" altLang="en-US"/>
                  <a:t>表示第 </a:t>
                </a:r>
                <a:r>
                  <a:rPr lang="en-US" altLang="zh-CN"/>
                  <a:t>i </a:t>
                </a:r>
                <a:r>
                  <a:rPr lang="zh-CN" altLang="en-US"/>
                  <a:t>个连通块需要多乘 </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oMath>
                </a14:m>
                <a:r>
                  <a:rPr lang="zh-CN" altLang="en-US"/>
                  <a:t>。于是求：</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b>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𝑥</m:t>
                                          </m:r>
                                        </m:e>
                                      </m:d>
                                    </m:e>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sup>
                                  </m:sSubSup>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2</m:t>
                                  </m:r>
                                  <m:r>
                                    <a:rPr lang="en-US" altLang="zh-CN" b="0" i="1" smtClean="0">
                                      <a:latin typeface="Cambria Math" panose="02040503050406030204" pitchFamily="18" charset="0"/>
                                    </a:rPr>
                                    <m:t>𝑚</m:t>
                                  </m:r>
                                </m:sup>
                              </m:sSup>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e>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𝑥</m:t>
                                              </m:r>
                                            </m:e>
                                          </m:d>
                                        </m:e>
                                        <m:sub/>
                                        <m:sup>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𝑗</m:t>
                                              </m:r>
                                            </m:sub>
                                          </m:sSub>
                                        </m:sup>
                                      </m:sSubSup>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e>
                              </m:nary>
                            </m:e>
                          </m:nary>
                        </m:e>
                      </m:nary>
                    </m:oMath>
                  </m:oMathPara>
                </a14:m>
                <a:endParaRPr lang="en-US" altLang="zh-CN"/>
              </a:p>
              <a:p>
                <a:pPr marL="0" indent="0">
                  <a:buNone/>
                </a:pP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r>
                  <a:rPr lang="zh-CN" altLang="en-US"/>
                  <a:t>的限制显然需要用生成函数搞掉，于是令：</a:t>
                </a:r>
                <a:endParaRPr lang="en-US" altLang="zh-CN"/>
              </a:p>
              <a:p>
                <a:pPr marL="0" indent="0">
                  <a:buNone/>
                </a:pP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1967700" y="4430794"/>
            <a:ext cx="3198190" cy="1081570"/>
          </a:xfrm>
          <a:prstGeom prst="rect">
            <a:avLst/>
          </a:prstGeom>
        </p:spPr>
      </p:pic>
      <p:pic>
        <p:nvPicPr>
          <p:cNvPr id="7" name="图片 6"/>
          <p:cNvPicPr>
            <a:picLocks noChangeAspect="true"/>
          </p:cNvPicPr>
          <p:nvPr/>
        </p:nvPicPr>
        <p:blipFill>
          <a:blip r:embed="rId3">
            <a:extLst>
              <a:ext uri="{28A0092B-C50C-407E-A947-70E740481C1C}">
                <a14:useLocalDpi xmlns:a14="http://schemas.microsoft.com/office/drawing/2010/main" val="false"/>
              </a:ext>
            </a:extLst>
          </a:blip>
          <a:stretch>
            <a:fillRect/>
          </a:stretch>
        </p:blipFill>
        <p:spPr>
          <a:xfrm>
            <a:off x="5582731" y="4430794"/>
            <a:ext cx="3467001" cy="957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看成一个长度为 </a:t>
                </a:r>
                <a:r>
                  <a:rPr lang="en-US" altLang="zh-CN"/>
                  <a:t>n+1 </a:t>
                </a:r>
                <a:r>
                  <a:rPr lang="zh-CN" altLang="en-US"/>
                  <a:t>的环，其中编号 </a:t>
                </a:r>
                <a:r>
                  <a:rPr lang="en-US" altLang="zh-CN"/>
                  <a:t>n+1 </a:t>
                </a:r>
                <a:r>
                  <a:rPr lang="zh-CN" altLang="en-US"/>
                  <a:t>的点为间隔点（不能被占据），每次每个人可以选一个起点要么逆时针要么顺时针走到第一个空位上。如果编号为 </a:t>
                </a:r>
                <a:r>
                  <a:rPr lang="en-US" altLang="zh-CN"/>
                  <a:t>n+1 </a:t>
                </a:r>
                <a:r>
                  <a:rPr lang="zh-CN" altLang="en-US"/>
                  <a:t>的点被人占据了显然不合法，否则肯定合法。</a:t>
                </a:r>
                <a:endParaRPr lang="en-US" altLang="zh-CN"/>
              </a:p>
              <a:p>
                <a:pPr marL="0" indent="0">
                  <a:buNone/>
                </a:pPr>
                <a:r>
                  <a:rPr lang="zh-CN" altLang="en-US"/>
                  <a:t>由于这是一个环，因此最终每个点没被占据的概率都是相同的。即一个点最终没被占据的概率是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oMath>
                </a14:m>
                <a:r>
                  <a:rPr lang="zh-CN" altLang="en-US"/>
                  <a:t>，乘以方案数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𝑚</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𝑚</m:t>
                        </m:r>
                      </m:sup>
                    </m:sSup>
                  </m:oMath>
                </a14:m>
                <a:r>
                  <a:rPr lang="zh-CN" altLang="en-US"/>
                  <a:t> 即可。</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CTT2017</a:t>
            </a:r>
            <a:r>
              <a:rPr lang="zh-CN" altLang="en-US"/>
              <a:t> 生成树计数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838200" y="1825624"/>
                <a:ext cx="10515600" cy="4857979"/>
              </a:xfrm>
            </p:spPr>
            <p:txBody>
              <a:bodyPr>
                <a:normAutofit/>
              </a:bodyPr>
              <a:lstStyle/>
              <a:p>
                <a:pPr marL="0" indent="0">
                  <a:buNone/>
                </a:pPr>
                <a:r>
                  <a:rPr lang="zh-CN" altLang="en-US"/>
                  <a:t>于是答案为：</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r>
                  <a:rPr lang="zh-CN" altLang="en-US"/>
                  <a:t>至此已经可以 </a:t>
                </a:r>
                <a:r>
                  <a:rPr lang="en-US" altLang="zh-CN"/>
                  <a:t>n</a:t>
                </a:r>
                <a:r>
                  <a:rPr lang="en-US" altLang="zh-CN" baseline="30000"/>
                  <a:t>2</a:t>
                </a:r>
                <a:r>
                  <a:rPr lang="en-US" altLang="zh-CN"/>
                  <a:t>logn </a:t>
                </a:r>
                <a:r>
                  <a:rPr lang="zh-CN" altLang="en-US"/>
                  <a:t>求出答案了，但是还不够。</a:t>
                </a:r>
                <a:endParaRPr lang="en-US" altLang="zh-CN"/>
              </a:p>
              <a:p>
                <a:pPr marL="0" indent="0">
                  <a:buNone/>
                </a:pPr>
                <a:r>
                  <a:rPr lang="zh-CN" altLang="en-US"/>
                  <a:t>考虑到上式中 </a:t>
                </a:r>
                <a:r>
                  <a:rPr lang="en-US" altLang="zh-CN"/>
                  <a:t>i,j </a:t>
                </a:r>
                <a:r>
                  <a:rPr lang="zh-CN" altLang="en-US"/>
                  <a:t>是独立的，且要求的都是形如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a:t> </a:t>
                </a:r>
                <a:r>
                  <a:rPr lang="zh-CN" altLang="en-US"/>
                  <a:t>的形式，于是我们算出 </a:t>
                </a:r>
                <a:r>
                  <a:rPr lang="en-US" altLang="zh-CN"/>
                  <a:t>F(x) </a:t>
                </a:r>
                <a:r>
                  <a:rPr lang="zh-CN" altLang="en-US"/>
                  <a:t>后不难发现每项系数乘以 </a:t>
                </a:r>
                <a14:m>
                  <m:oMath xmlns:m="http://schemas.openxmlformats.org/officeDocument/2006/math">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sup>
                    </m:sSubSup>
                  </m:oMath>
                </a14:m>
                <a:r>
                  <a:rPr lang="en-US" altLang="zh-CN"/>
                  <a:t> </a:t>
                </a:r>
                <a:r>
                  <a:rPr lang="zh-CN" altLang="en-US"/>
                  <a:t>即可。</a:t>
                </a:r>
                <a:endParaRPr lang="en-US" altLang="zh-CN"/>
              </a:p>
              <a:p>
                <a:pPr marL="0" indent="0">
                  <a:buNone/>
                </a:pPr>
                <a:r>
                  <a:rPr lang="zh-CN" altLang="en-US"/>
                  <a:t>于是这需要我们快速求出数列的 </a:t>
                </a:r>
                <a:r>
                  <a:rPr lang="en-US" altLang="zh-CN"/>
                  <a:t>k </a:t>
                </a:r>
                <a:r>
                  <a:rPr lang="zh-CN" altLang="en-US"/>
                  <a:t>次方和，总复杂度 </a:t>
                </a:r>
                <a:r>
                  <a:rPr lang="en-US" altLang="zh-CN"/>
                  <a:t>nlog</a:t>
                </a:r>
                <a:r>
                  <a:rPr lang="en-US" altLang="zh-CN" baseline="30000"/>
                  <a:t>2</a:t>
                </a:r>
                <a:r>
                  <a:rPr lang="en-US" altLang="zh-CN"/>
                  <a:t>n</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838200" y="1825624"/>
                <a:ext cx="10515600" cy="4857979"/>
              </a:xfrm>
              <a:blipFill rotWithShape="true">
                <a:blip r:embed="rId1"/>
                <a:stretch>
                  <a:fillRect t="-13" b="5"/>
                </a:stretch>
              </a:blipFill>
            </p:spPr>
            <p:txBody>
              <a:bodyPr/>
              <a:lstStyle/>
              <a:p>
                <a:r>
                  <a:rPr lang="zh-CN" altLang="en-US">
                    <a:noFill/>
                  </a:rPr>
                  <a:t> </a:t>
                </a:r>
              </a:p>
            </p:txBody>
          </p:sp>
        </mc:Fallback>
      </mc:AlternateContent>
      <p:pic>
        <p:nvPicPr>
          <p:cNvPr id="5" name="图片 4"/>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2917998" y="1674879"/>
            <a:ext cx="6681198" cy="207965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范德蒙行列式</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注意到范德蒙矩阵的行列式为 </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sub>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a14:m>
                <a:r>
                  <a:rPr lang="zh-CN" altLang="en-US"/>
                  <a:t>，我们考虑乘一个正负 </a:t>
                </a:r>
                <a:r>
                  <a:rPr lang="en-US" altLang="zh-CN"/>
                  <a:t>1 </a:t>
                </a:r>
                <a:r>
                  <a:rPr lang="zh-CN" altLang="en-US"/>
                  <a:t>的系数然后平方，让它变成：</a:t>
                </a:r>
                <a14:m>
                  <m:oMath xmlns:m="http://schemas.openxmlformats.org/officeDocument/2006/math">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oMath>
                </a14:m>
                <a:r>
                  <a:rPr lang="zh-CN" altLang="en-US"/>
                  <a:t>。</a:t>
                </a:r>
                <a:endParaRPr lang="en-US" altLang="zh-CN"/>
              </a:p>
              <a:p>
                <a:pPr marL="0" indent="0">
                  <a:buNone/>
                </a:pPr>
                <a:r>
                  <a:rPr lang="zh-CN" altLang="en-US"/>
                  <a:t>这正是我们在快速插值的时候要求的东西。</a:t>
                </a:r>
                <a:endParaRPr lang="en-US" altLang="zh-CN"/>
              </a:p>
              <a:p>
                <a:pPr marL="0" indent="0">
                  <a:buNone/>
                </a:pPr>
                <a:r>
                  <a:rPr lang="zh-CN" altLang="en-US"/>
                  <a:t>因此范德蒙行列式可以 </a:t>
                </a:r>
                <a:r>
                  <a:rPr lang="en-US" altLang="zh-CN"/>
                  <a:t>O(n log^2 n)</a:t>
                </a:r>
                <a:r>
                  <a:rPr lang="zh-CN" altLang="en-US"/>
                  <a:t> 求出。</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多点求值</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给定一个长度为 </a:t>
                </a:r>
                <a:r>
                  <a:rPr lang="en-US" altLang="zh-CN"/>
                  <a:t>n </a:t>
                </a:r>
                <a:r>
                  <a:rPr lang="zh-CN" altLang="en-US"/>
                  <a:t>的、数字互不相同的序列 </a:t>
                </a:r>
                <a:r>
                  <a:rPr lang="en-US" altLang="zh-CN"/>
                  <a:t>a</a:t>
                </a:r>
                <a:r>
                  <a:rPr lang="zh-CN" altLang="en-US"/>
                  <a:t>，再给定一个序列 </a:t>
                </a:r>
                <a:r>
                  <a:rPr lang="en-US" altLang="zh-CN"/>
                  <a:t>c</a:t>
                </a:r>
                <a:r>
                  <a:rPr lang="zh-CN" altLang="en-US"/>
                  <a:t>，你需要求出序列 </a:t>
                </a:r>
                <a:r>
                  <a:rPr lang="en-US" altLang="zh-CN"/>
                  <a:t>b </a:t>
                </a:r>
                <a:r>
                  <a:rPr lang="zh-CN" altLang="en-US"/>
                  <a:t>满足：</a:t>
                </a:r>
                <a:endParaRPr lang="en-US" altLang="zh-CN"/>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e>
                      </m:nary>
                    </m:oMath>
                  </m:oMathPara>
                </a14:m>
                <a:endParaRPr lang="en-US" altLang="zh-CN"/>
              </a:p>
              <a:p>
                <a:pPr marL="0" indent="0">
                  <a:buNone/>
                </a:pPr>
                <a:r>
                  <a:rPr lang="en-US" altLang="zh-CN"/>
                  <a:t>n&lt;=60000</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多点求值</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首先考虑数列 </a:t>
                </a:r>
                <a:r>
                  <a:rPr lang="en-US" altLang="zh-CN"/>
                  <a:t>c </a:t>
                </a:r>
                <a:r>
                  <a:rPr lang="zh-CN" altLang="en-US"/>
                  <a:t>的生成函数，即：</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e>
                      </m:nary>
                    </m:oMath>
                  </m:oMathPara>
                </a14:m>
                <a:endParaRPr lang="en-US" altLang="zh-CN"/>
              </a:p>
              <a:p>
                <a:pPr marL="0" indent="0">
                  <a:buNone/>
                </a:pPr>
                <a:r>
                  <a:rPr lang="zh-CN" altLang="en-US"/>
                  <a:t>考虑对上式稍微做一些变化，变换成拉格朗日插值的形式：</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e>
                          </m:d>
                        </m:e>
                      </m:nary>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𝑗</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𝑗</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e>
                              </m:d>
                            </m:e>
                          </m:nary>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num>
                                <m:den>
                                  <m:r>
                                    <a:rPr lang="en-US" altLang="zh-CN" i="1">
                                      <a:latin typeface="Cambria Math" panose="02040503050406030204" pitchFamily="18" charset="0"/>
                                    </a:rPr>
                                    <m:t>1</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den>
                                  </m:f>
                                </m:den>
                              </m:f>
                            </m:e>
                          </m:nary>
                        </m:e>
                      </m:nary>
                    </m:oMath>
                  </m:oMathPara>
                </a14:m>
                <a:endParaRPr lang="en-US" altLang="zh-CN"/>
              </a:p>
              <a:p>
                <a:pPr marL="0" indent="0">
                  <a:buNone/>
                </a:pPr>
                <a:r>
                  <a:rPr lang="zh-CN" altLang="en-US"/>
                  <a:t>注意右侧是个 </a:t>
                </a:r>
                <a:r>
                  <a:rPr lang="en-US" altLang="zh-CN"/>
                  <a:t>n </a:t>
                </a:r>
                <a:r>
                  <a:rPr lang="zh-CN" altLang="en-US"/>
                  <a:t>次多项式，因此对于左边的多项式保留前 </a:t>
                </a:r>
                <a:r>
                  <a:rPr lang="en-US" altLang="zh-CN"/>
                  <a:t>n </a:t>
                </a:r>
                <a:r>
                  <a:rPr lang="zh-CN" altLang="en-US"/>
                  <a:t>次。</a:t>
                </a:r>
                <a:endParaRPr lang="en-US" altLang="zh-CN"/>
              </a:p>
              <a:p>
                <a:pPr marL="0" indent="0">
                  <a:buNone/>
                </a:pPr>
                <a:r>
                  <a:rPr lang="zh-CN" altLang="en-US"/>
                  <a:t>考虑这样变换之后，右侧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oMath>
                </a14:m>
                <a:r>
                  <a:rPr lang="zh-CN" altLang="en-US"/>
                  <a:t> 时的点值即为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𝑗</m:t>
                        </m:r>
                      </m:sub>
                    </m:sSub>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𝑗</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den>
                            </m:f>
                          </m:e>
                        </m:d>
                      </m:e>
                    </m:nary>
                  </m:oMath>
                </a14:m>
                <a:r>
                  <a:rPr lang="zh-CN" altLang="en-US"/>
                  <a:t>，因此对于左边多点求值即可得到这些东西。</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多点求值</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考虑如何计算 </a:t>
                </a:r>
                <a14:m>
                  <m:oMath xmlns:m="http://schemas.openxmlformats.org/officeDocument/2006/math">
                    <m:nary>
                      <m:naryPr>
                        <m:chr m:val="∏"/>
                        <m:supHide m:val="on"/>
                        <m:ctrlPr>
                          <a:rPr lang="en-US" altLang="zh-CN" i="1" smtClean="0">
                            <a:latin typeface="Cambria Math" panose="02040503050406030204" pitchFamily="18" charset="0"/>
                          </a:rPr>
                        </m:ctrlPr>
                      </m:naryPr>
                      <m:sub>
                        <m:r>
                          <m:rPr>
                            <m:brk m:alnAt="7"/>
                          </m:rP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𝑗</m:t>
                        </m:r>
                      </m:sub>
                      <m:sup/>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den>
                            </m:f>
                          </m:e>
                        </m:d>
                      </m:e>
                    </m:nary>
                  </m:oMath>
                </a14:m>
                <a:r>
                  <a:rPr lang="zh-CN" altLang="en-US"/>
                  <a:t>，计算出来之后用刚刚的结果除掉即可得到 </a:t>
                </a:r>
                <a:r>
                  <a:rPr lang="en-US" altLang="zh-CN"/>
                  <a:t>b</a:t>
                </a:r>
                <a:r>
                  <a:rPr lang="zh-CN" altLang="en-US"/>
                  <a:t>。</a:t>
                </a:r>
                <a:endParaRPr lang="en-US" altLang="zh-CN"/>
              </a:p>
              <a:p>
                <a:pPr marL="0" indent="0">
                  <a:buNone/>
                </a:pPr>
                <a:r>
                  <a:rPr lang="zh-CN" altLang="en-US"/>
                  <a:t>和快速插值类似的套路，这个东西等价于：</a:t>
                </a:r>
                <a:endParaRPr lang="en-US" altLang="zh-CN"/>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lim>
                          </m:limLow>
                        </m:fName>
                        <m:e>
                          <m:f>
                            <m:fPr>
                              <m:ctrlPr>
                                <a:rPr lang="en-US" altLang="zh-CN" i="1" smtClean="0">
                                  <a:latin typeface="Cambria Math" panose="02040503050406030204" pitchFamily="18" charset="0"/>
                                </a:rPr>
                              </m:ctrlPr>
                            </m:fPr>
                            <m:num>
                              <m:nary>
                                <m:naryPr>
                                  <m:chr m:val="∏"/>
                                  <m:subHide m:val="on"/>
                                  <m:supHide m:val="on"/>
                                  <m:ctrlPr>
                                    <a:rPr lang="en-US" altLang="zh-CN" i="1" smtClean="0">
                                      <a:latin typeface="Cambria Math" panose="02040503050406030204" pitchFamily="18" charset="0"/>
                                    </a:rPr>
                                  </m:ctrlPr>
                                </m:naryPr>
                                <m:sub/>
                                <m:sup/>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e>
                              </m:nary>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den>
                          </m:f>
                        </m:e>
                      </m:func>
                    </m:oMath>
                  </m:oMathPara>
                </a14:m>
                <a:endParaRPr lang="en-US" altLang="zh-CN"/>
              </a:p>
              <a:p>
                <a:pPr marL="0" indent="0">
                  <a:buNone/>
                </a:pPr>
                <a:r>
                  <a:rPr lang="zh-CN" altLang="en-US"/>
                  <a:t>是个 </a:t>
                </a:r>
                <a:r>
                  <a:rPr lang="en-US" altLang="zh-CN"/>
                  <a:t>0/0 </a:t>
                </a:r>
                <a:r>
                  <a:rPr lang="zh-CN" altLang="en-US"/>
                  <a:t>型极限，洛必达之后对分子多点求值即可。</a:t>
                </a:r>
                <a:endParaRPr lang="en-US" altLang="zh-CN"/>
              </a:p>
              <a:p>
                <a:pPr marL="0" indent="0">
                  <a:buNone/>
                </a:pPr>
                <a:r>
                  <a:rPr lang="zh-CN" altLang="en-US"/>
                  <a:t>因此这道题总共需要做两次多点求值，总复杂度 </a:t>
                </a:r>
                <a:r>
                  <a:rPr lang="en-US" altLang="zh-CN"/>
                  <a:t>O(n log</a:t>
                </a:r>
                <a:r>
                  <a:rPr lang="en-US" altLang="zh-CN" baseline="30000"/>
                  <a:t>2</a:t>
                </a:r>
                <a:r>
                  <a:rPr lang="en-US" altLang="zh-CN"/>
                  <a:t> 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p:sp>
        <p:nvSpPr>
          <p:cNvPr id="3" name="内容占位符 2"/>
          <p:cNvSpPr>
            <a:spLocks noGrp="true"/>
          </p:cNvSpPr>
          <p:nvPr>
            <p:ph idx="1"/>
          </p:nvPr>
        </p:nvSpPr>
        <p:spPr/>
        <p:txBody>
          <a:bodyPr/>
          <a:lstStyle/>
          <a:p>
            <a:pPr marL="0" indent="0">
              <a:buNone/>
            </a:pPr>
            <a:r>
              <a:rPr lang="zh-CN" altLang="en-US"/>
              <a:t>求：把 </a:t>
            </a:r>
            <a:r>
              <a:rPr lang="en-US" altLang="zh-CN"/>
              <a:t>n! </a:t>
            </a:r>
            <a:r>
              <a:rPr lang="zh-CN" altLang="en-US"/>
              <a:t>拆成恰好 </a:t>
            </a:r>
            <a:r>
              <a:rPr lang="en-US" altLang="zh-CN"/>
              <a:t>m </a:t>
            </a:r>
            <a:r>
              <a:rPr lang="zh-CN" altLang="en-US"/>
              <a:t>个互不相同的正整数相乘的方案数。</a:t>
            </a:r>
            <a:endParaRPr lang="en-US" altLang="zh-CN"/>
          </a:p>
          <a:p>
            <a:pPr marL="0" indent="0">
              <a:buNone/>
            </a:pPr>
            <a:r>
              <a:rPr lang="en-US" altLang="zh-CN"/>
              <a:t>n&lt;=1000,m&lt;=40</a:t>
            </a:r>
            <a:endParaRPr lang="en-US" altLang="zh-CN"/>
          </a:p>
          <a:p>
            <a:pPr marL="0" indent="0">
              <a:buNone/>
            </a:pPr>
            <a:r>
              <a:rPr lang="zh-CN" altLang="en-US"/>
              <a:t>（友情提示：这题与多项式无关）</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838199" y="1825625"/>
                <a:ext cx="10803903" cy="4351338"/>
              </a:xfrm>
            </p:spPr>
            <p:txBody>
              <a:bodyPr/>
              <a:lstStyle/>
              <a:p>
                <a:pPr marL="0" indent="0">
                  <a:buNone/>
                </a:pPr>
                <a:r>
                  <a:rPr lang="zh-CN" altLang="en-US"/>
                  <a:t>看到要求“互不相同”即可尝试考虑集合划分容斥。</a:t>
                </a:r>
                <a:endParaRPr lang="en-US" altLang="zh-CN"/>
              </a:p>
              <a:p>
                <a:pPr marL="0" indent="0">
                  <a:buNone/>
                </a:pPr>
                <a:r>
                  <a:rPr lang="zh-CN" altLang="en-US"/>
                  <a:t>暴力枚举一个 </a:t>
                </a:r>
                <a:r>
                  <a:rPr lang="en-US" altLang="zh-CN"/>
                  <a:t>m </a:t>
                </a:r>
                <a:r>
                  <a:rPr lang="zh-CN" altLang="en-US"/>
                  <a:t>的划分，设为 </a:t>
                </a:r>
                <a:r>
                  <a:rPr lang="en-US" altLang="zh-CN"/>
                  <a:t>a1+a2+…+ak=m</a:t>
                </a:r>
                <a:r>
                  <a:rPr lang="zh-CN" altLang="en-US"/>
                  <a:t>，不妨假设最终选出的 </a:t>
                </a:r>
                <a:r>
                  <a:rPr lang="en-US" altLang="zh-CN"/>
                  <a:t>m </a:t>
                </a:r>
                <a:r>
                  <a:rPr lang="zh-CN" altLang="en-US"/>
                  <a:t>个数字是有标号的，我们强制要求能够把这 </a:t>
                </a:r>
                <a:r>
                  <a:rPr lang="en-US" altLang="zh-CN"/>
                  <a:t>m </a:t>
                </a:r>
                <a:r>
                  <a:rPr lang="zh-CN" altLang="en-US"/>
                  <a:t>个数字划分成大小分别为 </a:t>
                </a:r>
                <a:r>
                  <a:rPr lang="en-US" altLang="zh-CN"/>
                  <a:t>a1,a2,…,ak </a:t>
                </a:r>
                <a:r>
                  <a:rPr lang="zh-CN" altLang="en-US"/>
                  <a:t>的组，使得每组内的数字全部相同。</a:t>
                </a:r>
                <a:endParaRPr lang="en-US" altLang="zh-CN"/>
              </a:p>
              <a:p>
                <a:pPr marL="0" indent="0">
                  <a:buNone/>
                </a:pPr>
                <a:r>
                  <a:rPr lang="zh-CN" altLang="en-US"/>
                  <a:t>考虑此时容斥系数应是多少，结论是容斥系数为 </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a14:m>
                <a:endParaRPr lang="en-US" altLang="zh-CN"/>
              </a:p>
              <a:p>
                <a:pPr marL="0" indent="0">
                  <a:buNone/>
                </a:pPr>
                <a:r>
                  <a:rPr lang="zh-CN" altLang="en-US"/>
                  <a:t>证明？</a:t>
                </a:r>
                <a:endParaRPr lang="en-US" altLang="zh-CN"/>
              </a:p>
              <a:p>
                <a:pPr marL="0" indent="0">
                  <a:buNone/>
                </a:pPr>
                <a:r>
                  <a:rPr lang="zh-CN" altLang="en-US"/>
                  <a:t>考虑这种划分最终对答案的贡献，事实上是每块对答案贡献的乘积（不同块之间相互独立）</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838199" y="1825625"/>
                <a:ext cx="10803903" cy="4351338"/>
              </a:xfrm>
              <a:blipFill rotWithShape="true">
                <a:blip r:embed="rId1"/>
                <a:stretch>
                  <a:fillRect l="-6" b="7"/>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设 </a:t>
                </a:r>
                <a:r>
                  <a:rPr lang="en-US" altLang="zh-CN"/>
                  <a:t>g(i) </a:t>
                </a:r>
                <a:r>
                  <a:rPr lang="zh-CN" altLang="en-US"/>
                  <a:t>表示大小为 </a:t>
                </a:r>
                <a:r>
                  <a:rPr lang="en-US" altLang="zh-CN"/>
                  <a:t>i </a:t>
                </a:r>
                <a:r>
                  <a:rPr lang="zh-CN" altLang="en-US"/>
                  <a:t>的块对答案的贡献，</a:t>
                </a:r>
                <a:r>
                  <a:rPr lang="en-US" altLang="zh-CN"/>
                  <a:t>f(i) </a:t>
                </a:r>
                <a:r>
                  <a:rPr lang="zh-CN" altLang="en-US"/>
                  <a:t>表示其容斥系数。则：</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e>
                          </m:d>
                        </m:e>
                      </m:nary>
                    </m:oMath>
                  </m:oMathPara>
                </a14:m>
                <a:endParaRPr lang="en-US" altLang="zh-CN"/>
              </a:p>
              <a:p>
                <a:pPr marL="0" indent="0">
                  <a:buNone/>
                </a:pPr>
                <a:r>
                  <a:rPr lang="zh-CN" altLang="en-US"/>
                  <a:t>且我们需要让 </a:t>
                </a:r>
                <a:r>
                  <a:rPr lang="en-US" altLang="zh-CN"/>
                  <a:t>g(0)=g(1)=1,g(i)=0(i&gt;1)</a:t>
                </a:r>
                <a:r>
                  <a:rPr lang="zh-CN" altLang="en-US"/>
                  <a:t>，因此：</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den>
                              </m:f>
                            </m:e>
                          </m:d>
                        </m:e>
                      </m:nary>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en-US" altLang="zh-CN"/>
              </a:p>
              <a:p>
                <a:pPr marL="0" indent="0">
                  <a:buNone/>
                </a:pPr>
                <a:r>
                  <a:rPr lang="zh-CN" altLang="en-US"/>
                  <a:t>且 </a:t>
                </a:r>
                <a:r>
                  <a:rPr lang="en-US" altLang="zh-CN"/>
                  <a:t>f(1)=1</a:t>
                </a:r>
                <a:r>
                  <a:rPr lang="zh-CN" altLang="en-US"/>
                  <a:t>，因此得证。</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p:sp>
        <p:nvSpPr>
          <p:cNvPr id="3" name="内容占位符 2"/>
          <p:cNvSpPr>
            <a:spLocks noGrp="true"/>
          </p:cNvSpPr>
          <p:nvPr>
            <p:ph idx="1"/>
          </p:nvPr>
        </p:nvSpPr>
        <p:spPr/>
        <p:txBody>
          <a:bodyPr/>
          <a:lstStyle/>
          <a:p>
            <a:pPr marL="0" indent="0">
              <a:buNone/>
            </a:pPr>
            <a:r>
              <a:rPr lang="zh-CN" altLang="en-US"/>
              <a:t>于是枚举一个 </a:t>
            </a:r>
            <a:r>
              <a:rPr lang="en-US" altLang="zh-CN"/>
              <a:t>m </a:t>
            </a:r>
            <a:r>
              <a:rPr lang="zh-CN" altLang="en-US"/>
              <a:t>的划分之后，强制每块内数字必须相等即可。</a:t>
            </a:r>
            <a:endParaRPr lang="en-US" altLang="zh-CN"/>
          </a:p>
          <a:p>
            <a:pPr marL="0" indent="0">
              <a:buNone/>
            </a:pPr>
            <a:r>
              <a:rPr lang="zh-CN" altLang="en-US"/>
              <a:t>可以把 </a:t>
            </a:r>
            <a:r>
              <a:rPr lang="en-US" altLang="zh-CN"/>
              <a:t>n!</a:t>
            </a:r>
            <a:r>
              <a:rPr lang="zh-CN" altLang="en-US"/>
              <a:t> 分解质因数，对于每个质因子的指数，都必须用 </a:t>
            </a:r>
            <a:r>
              <a:rPr lang="en-US" altLang="zh-CN"/>
              <a:t>a1,…,ak </a:t>
            </a:r>
            <a:r>
              <a:rPr lang="zh-CN" altLang="en-US"/>
              <a:t>表示出（相当于完全背包）</a:t>
            </a:r>
            <a:endParaRPr lang="en-US" altLang="zh-CN"/>
          </a:p>
          <a:p>
            <a:pPr marL="0" indent="0">
              <a:buNone/>
            </a:pPr>
            <a:r>
              <a:rPr lang="zh-CN" altLang="en-US"/>
              <a:t>于是枚举划分之后的复杂度为 </a:t>
            </a:r>
            <a:r>
              <a:rPr lang="en-US" altLang="zh-CN"/>
              <a:t>O(kn)</a:t>
            </a:r>
            <a:r>
              <a:rPr lang="zh-CN" altLang="en-US"/>
              <a:t>，总复杂度为 </a:t>
            </a:r>
            <a:r>
              <a:rPr lang="en-US" altLang="zh-CN"/>
              <a:t>O(D(m)kn)</a:t>
            </a:r>
            <a:r>
              <a:rPr lang="zh-CN" altLang="en-US"/>
              <a:t>，其中 </a:t>
            </a:r>
            <a:r>
              <a:rPr lang="en-US" altLang="zh-CN"/>
              <a:t>D(m) </a:t>
            </a:r>
            <a:r>
              <a:rPr lang="zh-CN" altLang="en-US"/>
              <a:t>表示 </a:t>
            </a:r>
            <a:r>
              <a:rPr lang="en-US" altLang="zh-CN"/>
              <a:t>m </a:t>
            </a:r>
            <a:r>
              <a:rPr lang="zh-CN" altLang="en-US"/>
              <a:t>的划分数。</a:t>
            </a:r>
            <a:endParaRPr lang="en-US" altLang="zh-CN"/>
          </a:p>
          <a:p>
            <a:pPr marL="0" indent="0">
              <a:buNone/>
            </a:pPr>
            <a:r>
              <a:rPr lang="zh-CN" altLang="en-US"/>
              <a:t>注意我们为了方便强制了所有数字都有编号，因此最后需要把答案除以 </a:t>
            </a:r>
            <a:r>
              <a:rPr lang="en-US" altLang="zh-CN"/>
              <a:t>m!</a:t>
            </a:r>
            <a:r>
              <a:rPr lang="zh-CN" altLang="en-US"/>
              <a:t>。</a:t>
            </a:r>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p:sp>
        <p:nvSpPr>
          <p:cNvPr id="3" name="内容占位符 2"/>
          <p:cNvSpPr>
            <a:spLocks noGrp="true"/>
          </p:cNvSpPr>
          <p:nvPr>
            <p:ph idx="1"/>
          </p:nvPr>
        </p:nvSpPr>
        <p:spPr/>
        <p:txBody>
          <a:bodyPr/>
          <a:lstStyle/>
          <a:p>
            <a:pPr marL="0" indent="0">
              <a:buNone/>
            </a:pPr>
            <a:r>
              <a:rPr lang="zh-CN" altLang="en-US"/>
              <a:t>从 </a:t>
            </a:r>
            <a:r>
              <a:rPr lang="en-US" altLang="zh-CN"/>
              <a:t>1~m </a:t>
            </a:r>
            <a:r>
              <a:rPr lang="zh-CN" altLang="en-US"/>
              <a:t>这些正整数中选出 </a:t>
            </a:r>
            <a:r>
              <a:rPr lang="en-US" altLang="zh-CN"/>
              <a:t>n </a:t>
            </a:r>
            <a:r>
              <a:rPr lang="zh-CN" altLang="en-US"/>
              <a:t>个互不相同的乘起来，求所有方案下的乘积之和。对 </a:t>
            </a:r>
            <a:r>
              <a:rPr lang="en-US" altLang="zh-CN"/>
              <a:t>998244353 </a:t>
            </a:r>
            <a:r>
              <a:rPr lang="zh-CN" altLang="en-US"/>
              <a:t>取模</a:t>
            </a:r>
            <a:endParaRPr lang="en-US" altLang="zh-CN"/>
          </a:p>
          <a:p>
            <a:pPr marL="0" indent="0">
              <a:buNone/>
            </a:pPr>
            <a:r>
              <a:rPr lang="en-US" altLang="zh-CN"/>
              <a:t>m&lt;=1e9</a:t>
            </a:r>
            <a:endParaRPr lang="en-US" altLang="zh-CN"/>
          </a:p>
          <a:p>
            <a:pPr marL="0" indent="0">
              <a:buNone/>
            </a:pPr>
            <a:r>
              <a:rPr lang="en-US" altLang="zh-CN"/>
              <a:t>n&lt;=1e5</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en-US" altLang="zh-CN"/>
              <a:t>CTSC2017 </a:t>
            </a:r>
            <a:r>
              <a:rPr lang="zh-CN" altLang="en-US"/>
              <a:t>吉夫特</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dirty="0"/>
                  <a:t>输入一个长度为</a:t>
                </a:r>
                <a14:m>
                  <m:oMath xmlns:m="http://schemas.openxmlformats.org/officeDocument/2006/math">
                    <m:r>
                      <a:rPr lang="en-US" altLang="zh-CN" i="1" dirty="0" smtClean="0">
                        <a:latin typeface="Cambria Math" panose="02040503050406030204" pitchFamily="18" charset="0"/>
                      </a:rPr>
                      <m:t>𝑛</m:t>
                    </m:r>
                  </m:oMath>
                </a14:m>
                <a:r>
                  <a:rPr lang="zh-CN" altLang="en-US" dirty="0"/>
                  <a:t>的数列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，求有多少个长度大等于</a:t>
                </a:r>
                <a:r>
                  <a:rPr lang="en-US" altLang="zh-CN" dirty="0"/>
                  <a:t>2</a:t>
                </a:r>
                <a:r>
                  <a:rPr lang="zh-CN" altLang="en-US" dirty="0"/>
                  <a:t>的不上升子序列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 </m:t>
                    </m:r>
                  </m:oMath>
                </a14:m>
                <a:r>
                  <a:rPr lang="zh-CN" altLang="en-US" dirty="0"/>
                  <a:t>满足</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𝑘</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sub>
                            </m:sSub>
                          </m:sub>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sub>
                            </m:sSub>
                          </m:sup>
                        </m:sSubSup>
                      </m:e>
                    </m:nary>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2</m:t>
                    </m:r>
                    <m:r>
                      <a:rPr lang="en-US" altLang="zh-CN" b="0" i="1" smtClean="0">
                        <a:latin typeface="Cambria Math" panose="02040503050406030204" pitchFamily="18" charset="0"/>
                      </a:rPr>
                      <m:t>&gt;</m:t>
                    </m:r>
                    <m:r>
                      <a:rPr lang="en-US" altLang="zh-CN" b="0" i="1" smtClean="0">
                        <a:latin typeface="Cambria Math" panose="02040503050406030204" pitchFamily="18" charset="0"/>
                      </a:rPr>
                      <m:t>0</m:t>
                    </m:r>
                  </m:oMath>
                </a14:m>
                <a:r>
                  <a:rPr lang="zh-CN" altLang="en-US" dirty="0"/>
                  <a:t> 。</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211985</m:t>
                    </m:r>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233333</m:t>
                    </m:r>
                  </m:oMath>
                </a14:m>
                <a:r>
                  <a:rPr lang="zh-CN" altLang="en-US" dirty="0"/>
                  <a:t>，所有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互不相同</a:t>
                </a:r>
                <a:endParaRPr lang="en-US" altLang="zh-CN" dirty="0"/>
              </a:p>
              <a:p>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集合划分容斥</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类似套路，先假设选出的数字都有标号，不难发现这个问题中不同块对答案的贡献是乘法关系（即独立），与上一题不同。因此我们只需要考虑每一块的贡献，做个 </a:t>
                </a:r>
                <a:r>
                  <a:rPr lang="en-US" altLang="zh-CN"/>
                  <a:t>exp </a:t>
                </a:r>
                <a:r>
                  <a:rPr lang="zh-CN" altLang="en-US"/>
                  <a:t>即可。</a:t>
                </a:r>
                <a:endParaRPr lang="en-US" altLang="zh-CN"/>
              </a:p>
              <a:p>
                <a:pPr marL="0" indent="0">
                  <a:buNone/>
                </a:pPr>
                <a:r>
                  <a:rPr lang="zh-CN" altLang="en-US"/>
                  <a:t>每块的贡献生成函数如下：</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𝑖</m:t>
                              </m:r>
                              <m:r>
                                <a:rPr lang="en-US" altLang="zh-CN" b="0" i="1" smtClean="0">
                                  <a:latin typeface="Cambria Math" panose="02040503050406030204" pitchFamily="18" charset="0"/>
                                </a:rPr>
                                <m:t>!</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nary>
                    </m:oMath>
                  </m:oMathPara>
                </a14:m>
                <a:endParaRPr lang="en-US" altLang="zh-CN"/>
              </a:p>
              <a:p>
                <a:pPr marL="0" indent="0">
                  <a:buNone/>
                </a:pPr>
                <a:r>
                  <a:rPr lang="zh-CN" altLang="en-US"/>
                  <a:t>有个自然数幂和，用伯努利数或第二类斯特林数处理掉即可。</a:t>
                </a:r>
                <a:endParaRPr lang="en-US" altLang="zh-CN"/>
              </a:p>
              <a:p>
                <a:pPr marL="0" indent="0">
                  <a:buNone/>
                </a:pPr>
                <a:r>
                  <a:rPr lang="zh-CN" altLang="en-US"/>
                  <a:t>复杂度 </a:t>
                </a:r>
                <a:r>
                  <a:rPr lang="en-US" altLang="zh-CN"/>
                  <a:t>n log 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𝑖𝑛</m:t>
                              </m:r>
                            </m:sup>
                          </m:sSubSup>
                        </m:e>
                      </m:nary>
                    </m:oMath>
                  </m:oMathPara>
                </a14:m>
                <a:endParaRPr lang="en-US" altLang="zh-CN"/>
              </a:p>
              <a:p>
                <a:pPr marL="0" indent="0">
                  <a:buNone/>
                </a:pPr>
                <a:r>
                  <a:rPr lang="zh-CN" altLang="en-US"/>
                  <a:t>证明很简单，若 </a:t>
                </a:r>
                <a:r>
                  <a:rPr lang="en-US" altLang="zh-CN"/>
                  <a:t>k|n </a:t>
                </a:r>
                <a:r>
                  <a:rPr lang="zh-CN" altLang="en-US"/>
                  <a:t>显然；否则右侧是个等比数列求和的形式，可以计算出为 </a:t>
                </a:r>
                <a:r>
                  <a:rPr lang="en-US" altLang="zh-CN"/>
                  <a:t>0</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latin typeface="Cambria Math" panose="02040503050406030204" pitchFamily="18" charset="0"/>
                  </a:rPr>
                  <a:t>给定 </a:t>
                </a:r>
                <a:r>
                  <a:rPr lang="en-US" altLang="zh-CN">
                    <a:latin typeface="Cambria Math" panose="02040503050406030204" pitchFamily="18" charset="0"/>
                  </a:rPr>
                  <a:t>n,s,a0,a1,a2,a3</a:t>
                </a:r>
                <a:r>
                  <a:rPr lang="zh-CN" altLang="en-US">
                    <a:latin typeface="Cambria Math" panose="02040503050406030204" pitchFamily="18" charset="0"/>
                  </a:rPr>
                  <a:t>，求</a:t>
                </a:r>
                <a:endParaRPr lang="en-US" altLang="zh-CN">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𝑖</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4</m:t>
                              </m:r>
                            </m:sub>
                          </m:sSub>
                        </m:e>
                      </m:nary>
                      <m:r>
                        <m:rPr>
                          <m:sty m:val="p"/>
                        </m:rPr>
                        <a:rPr lang="en-US" altLang="zh-CN" b="0" i="1" smtClean="0">
                          <a:latin typeface="Cambria Math" panose="02040503050406030204" pitchFamily="18" charset="0"/>
                        </a:rPr>
                        <m:t>mod</m:t>
                      </m:r>
                      <m:r>
                        <a:rPr lang="en-US" altLang="zh-CN" b="0" i="1" smtClean="0">
                          <a:latin typeface="Cambria Math" panose="02040503050406030204" pitchFamily="18" charset="0"/>
                        </a:rPr>
                        <m:t> </m:t>
                      </m:r>
                      <m:r>
                        <a:rPr lang="en-US" altLang="zh-CN" b="0" i="1" smtClean="0">
                          <a:latin typeface="Cambria Math" panose="02040503050406030204" pitchFamily="18" charset="0"/>
                        </a:rPr>
                        <m:t>998244353</m:t>
                      </m:r>
                    </m:oMath>
                  </m:oMathPara>
                </a14:m>
                <a:endParaRPr lang="en-US" altLang="zh-CN"/>
              </a:p>
              <a:p>
                <a:pPr marL="0" indent="0">
                  <a:buNone/>
                </a:pPr>
                <a:r>
                  <a:rPr lang="en-US" altLang="zh-CN"/>
                  <a:t>n&lt;=1e18</a:t>
                </a:r>
                <a:endParaRPr lang="en-US" altLang="zh-CN" baseline="30000"/>
              </a:p>
              <a:p>
                <a:pPr marL="0" indent="0">
                  <a:buNone/>
                </a:pPr>
                <a:r>
                  <a:rPr lang="en-US" altLang="zh-CN"/>
                  <a:t>s,a0,a1,a2,a3&lt;=1e8</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a:xfrm>
                <a:off x="838200" y="1825624"/>
                <a:ext cx="10515600" cy="4876833"/>
              </a:xfrm>
            </p:spPr>
            <p:txBody>
              <a:bodyPr>
                <a:normAutofit/>
              </a:bodyPr>
              <a:lstStyle/>
              <a:p>
                <a:pPr marL="0" indent="0">
                  <a:buNone/>
                </a:pPr>
                <a:r>
                  <a:rPr lang="zh-CN" altLang="en-US"/>
                  <a:t>考虑如何求：</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en-US" altLang="zh-CN"/>
              </a:p>
              <a:p>
                <a:pPr marL="0" indent="0">
                  <a:buNone/>
                </a:pPr>
                <a:r>
                  <a:rPr lang="zh-CN" altLang="en-US"/>
                  <a:t>其余情况类似。直接带入单位根反演的算式：</a:t>
                </a:r>
                <a:endParaRPr lang="en-US" altLang="zh-CN"/>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𝑖</m:t>
                          </m:r>
                        </m:sup>
                      </m:sSup>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3</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𝑖𝑗</m:t>
                              </m:r>
                            </m:sup>
                          </m:sSubSup>
                        </m:e>
                      </m:nary>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3</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d>
                                <m:dPr>
                                  <m:ctrlPr>
                                    <a:rPr lang="en-US" altLang="zh-CN" b="0" i="1" smtClean="0">
                                      <a:latin typeface="Cambria Math" panose="02040503050406030204" pitchFamily="18" charset="0"/>
                                    </a:rPr>
                                  </m:ctrlPr>
                                </m:dPr>
                                <m:e>
                                  <m:f>
                                    <m:fPr>
                                      <m:type m:val="noBa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𝑖</m:t>
                                      </m:r>
                                    </m:den>
                                  </m:f>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𝑠</m:t>
                                      </m:r>
                                    </m:e>
                                  </m:d>
                                </m:e>
                                <m:sup>
                                  <m:r>
                                    <a:rPr lang="en-US" altLang="zh-CN" b="0" i="1" smtClean="0">
                                      <a:latin typeface="Cambria Math" panose="02040503050406030204" pitchFamily="18" charset="0"/>
                                    </a:rPr>
                                    <m:t>𝑖</m:t>
                                  </m:r>
                                </m:sup>
                              </m:sSup>
                            </m:e>
                          </m:nary>
                        </m:e>
                      </m:nary>
                    </m:oMath>
                  </m:oMathPara>
                </a14:m>
                <a:endParaRPr lang="en-US" altLang="zh-CN"/>
              </a:p>
              <a:p>
                <a:pPr marL="0" indent="0">
                  <a:buNone/>
                </a:pPr>
                <a:r>
                  <a:rPr lang="zh-CN" altLang="en-US"/>
                  <a:t>后面显然是个二项式定理的形式，因此答案为：</a:t>
                </a:r>
                <a:endParaRPr lang="en-US" altLang="zh-CN"/>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3</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4</m:t>
                                      </m:r>
                                    </m:sub>
                                    <m:sup>
                                      <m:r>
                                        <a:rPr lang="en-US" altLang="zh-CN" b="0" i="1" smtClean="0">
                                          <a:latin typeface="Cambria Math" panose="02040503050406030204" pitchFamily="18" charset="0"/>
                                        </a:rPr>
                                        <m:t>𝑗</m:t>
                                      </m:r>
                                    </m:sup>
                                  </m:sSubSup>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𝑛</m:t>
                              </m:r>
                            </m:sup>
                          </m:sSup>
                        </m:e>
                      </m:nary>
                    </m:oMath>
                  </m:oMathPara>
                </a14:m>
                <a:endParaRPr lang="en-US" altLang="zh-CN"/>
              </a:p>
              <a:p>
                <a:pPr marL="0" indent="0">
                  <a:buNone/>
                </a:pPr>
                <a:r>
                  <a:rPr lang="zh-CN" altLang="en-US"/>
                  <a:t>注意到模 </a:t>
                </a:r>
                <a:r>
                  <a:rPr lang="en-US" altLang="zh-CN"/>
                  <a:t>998244353 </a:t>
                </a:r>
                <a:r>
                  <a:rPr lang="zh-CN" altLang="en-US"/>
                  <a:t>意义下是有四次单位根的，因此直接计算即可。</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xfrm>
                <a:off x="838200" y="1825624"/>
                <a:ext cx="10515600" cy="4876833"/>
              </a:xfrm>
              <a:blipFill rotWithShape="true">
                <a:blip r:embed="rId1"/>
                <a:stretch>
                  <a:fillRect t="-13" b="1"/>
                </a:stretch>
              </a:blipFill>
            </p:spPr>
            <p:txBody>
              <a:bodyPr/>
              <a:lstStyle/>
              <a:p>
                <a:r>
                  <a:rPr lang="zh-CN"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p:sp>
        <p:nvSpPr>
          <p:cNvPr id="3" name="内容占位符 2"/>
          <p:cNvSpPr>
            <a:spLocks noGrp="true"/>
          </p:cNvSpPr>
          <p:nvPr>
            <p:ph idx="1"/>
          </p:nvPr>
        </p:nvSpPr>
        <p:spPr/>
        <p:txBody>
          <a:bodyPr/>
          <a:lstStyle/>
          <a:p>
            <a:pPr marL="0" indent="0">
              <a:buNone/>
            </a:pPr>
            <a:r>
              <a:rPr lang="zh-CN" altLang="en-US"/>
              <a:t>从 </a:t>
            </a:r>
            <a:r>
              <a:rPr lang="en-US" altLang="zh-CN"/>
              <a:t>0~n-1 </a:t>
            </a:r>
            <a:r>
              <a:rPr lang="zh-CN" altLang="en-US"/>
              <a:t>这些正整数里选出恰好 </a:t>
            </a:r>
            <a:r>
              <a:rPr lang="en-US" altLang="zh-CN"/>
              <a:t>k </a:t>
            </a:r>
            <a:r>
              <a:rPr lang="zh-CN" altLang="en-US"/>
              <a:t>个互不相同的数，使得它们的和是 </a:t>
            </a:r>
            <a:r>
              <a:rPr lang="en-US" altLang="zh-CN"/>
              <a:t>n </a:t>
            </a:r>
            <a:r>
              <a:rPr lang="zh-CN" altLang="en-US"/>
              <a:t>的倍数。求方案数。</a:t>
            </a:r>
            <a:endParaRPr lang="en-US" altLang="zh-CN"/>
          </a:p>
          <a:p>
            <a:pPr marL="0" indent="0">
              <a:buNone/>
            </a:pPr>
            <a:r>
              <a:rPr lang="en-US" altLang="zh-CN"/>
              <a:t>k&lt;=1000,n&lt;=1e9</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集合划分容斥？并不是很容易限制“总和为 </a:t>
                </a:r>
                <a:r>
                  <a:rPr lang="en-US" altLang="zh-CN"/>
                  <a:t>n </a:t>
                </a:r>
                <a:r>
                  <a:rPr lang="zh-CN" altLang="en-US"/>
                  <a:t>的倍数”。</a:t>
                </a:r>
                <a:endParaRPr lang="en-US" altLang="zh-CN"/>
              </a:p>
              <a:p>
                <a:pPr marL="0" indent="0">
                  <a:buNone/>
                </a:pPr>
                <a:r>
                  <a:rPr lang="zh-CN" altLang="en-US"/>
                  <a:t>单位根反演？答案为：</a:t>
                </a:r>
                <a:endParaRPr lang="en-US" altLang="zh-CN"/>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𝑘</m:t>
                              </m:r>
                            </m:sup>
                          </m:sSup>
                        </m:e>
                      </m: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𝑗</m:t>
                                  </m:r>
                                </m:sup>
                              </m:s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𝑖𝑗</m:t>
                                  </m:r>
                                </m:sup>
                              </m:sSubSup>
                            </m:e>
                          </m:nary>
                        </m:e>
                      </m:nary>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𝑘</m:t>
                              </m:r>
                            </m:sup>
                          </m:sSup>
                        </m:e>
                      </m: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𝑖𝑗</m:t>
                                  </m:r>
                                </m:sup>
                              </m:sSubSup>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nary>
                        </m:e>
                      </m:nary>
                    </m:oMath>
                  </m:oMathPara>
                </a14:m>
                <a:endParaRPr lang="en-US" altLang="zh-CN" b="0"/>
              </a:p>
              <a:p>
                <a:pPr marL="0" indent="0">
                  <a:buNone/>
                </a:pPr>
                <a:r>
                  <a:rPr lang="zh-CN" altLang="en-US"/>
                  <a:t>设 </a:t>
                </a:r>
                <a:r>
                  <a:rPr lang="en-US" altLang="zh-CN"/>
                  <a:t>gcd(n,i)=d</a:t>
                </a:r>
                <a:r>
                  <a:rPr lang="zh-CN" altLang="en-US"/>
                  <a:t>，则：</a:t>
                </a:r>
                <a:endParaRPr lang="en-US" altLang="zh-CN"/>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𝑘</m:t>
                              </m:r>
                            </m:sup>
                          </m:sSup>
                        </m:e>
                      </m: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𝑑</m:t>
                                                  </m:r>
                                                </m:den>
                                              </m:f>
                                            </m:sub>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𝑖𝑗</m:t>
                                                  </m:r>
                                                </m:num>
                                                <m:den>
                                                  <m:r>
                                                    <a:rPr lang="en-US" altLang="zh-CN" b="0" i="1" smtClean="0">
                                                      <a:latin typeface="Cambria Math" panose="02040503050406030204" pitchFamily="18" charset="0"/>
                                                    </a:rPr>
                                                    <m:t>𝑑</m:t>
                                                  </m:r>
                                                </m:den>
                                              </m:f>
                                            </m:sup>
                                          </m:sSubSup>
                                          <m:r>
                                            <a:rPr lang="en-US" altLang="zh-CN" b="0" i="1" smtClean="0">
                                              <a:latin typeface="Cambria Math" panose="02040503050406030204" pitchFamily="18" charset="0"/>
                                            </a:rPr>
                                            <m:t>𝑦</m:t>
                                          </m:r>
                                        </m:e>
                                      </m:d>
                                    </m:e>
                                  </m:nary>
                                </m:e>
                              </m:d>
                            </m:e>
                            <m:sup>
                              <m:r>
                                <a:rPr lang="en-US" altLang="zh-CN" b="0" i="1" smtClean="0">
                                  <a:latin typeface="Cambria Math" panose="02040503050406030204" pitchFamily="18" charset="0"/>
                                </a:rPr>
                                <m:t>𝑑</m:t>
                              </m:r>
                            </m:sup>
                          </m:sSup>
                        </m:e>
                      </m:nary>
                    </m:oMath>
                  </m:oMathPara>
                </a14:m>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考虑到：</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en-US" altLang="zh-CN" b="0"/>
              </a:p>
              <a:p>
                <a:pPr marL="0" indent="0">
                  <a:buNone/>
                </a:pPr>
                <a:r>
                  <a:rPr lang="zh-CN" altLang="en-US"/>
                  <a:t>这是因为多项式首项系数相同，且 </a:t>
                </a:r>
                <a:r>
                  <a:rPr lang="en-US" altLang="zh-CN"/>
                  <a:t>n </a:t>
                </a:r>
                <a:r>
                  <a:rPr lang="zh-CN" altLang="en-US"/>
                  <a:t>个根都相同。</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i="1">
                                  <a:latin typeface="Cambria Math" panose="02040503050406030204" pitchFamily="18" charset="0"/>
                                </a:rPr>
                                <m:t>1</m:t>
                              </m:r>
                              <m:r>
                                <a:rPr lang="en-US" altLang="zh-CN"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d>
                        </m:e>
                      </m:nary>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sup>
                      </m:sSubSup>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𝑖</m:t>
                                  </m:r>
                                </m:sup>
                              </m:sSubSup>
                            </m:e>
                          </m:d>
                        </m:e>
                      </m:nary>
                    </m:oMath>
                  </m:oMathPara>
                </a14:m>
                <a:endParaRPr lang="en-US" altLang="zh-CN" b="0"/>
              </a:p>
              <a:p>
                <a:pPr marL="0" indent="0">
                  <a:buNone/>
                </a:pPr>
                <a:r>
                  <a:rPr lang="zh-CN" altLang="en-US"/>
                  <a:t>对于不同的 </a:t>
                </a:r>
                <a:r>
                  <a:rPr lang="en-US" altLang="zh-CN"/>
                  <a:t>n</a:t>
                </a:r>
                <a:r>
                  <a:rPr lang="zh-CN" altLang="en-US"/>
                  <a:t>，上式为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𝑛</m:t>
                        </m:r>
                      </m:sup>
                    </m:sSup>
                  </m:oMath>
                </a14:m>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单位根反演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因此原式就会变成：</a:t>
                </a:r>
                <a:endParaRPr lang="en-US" altLang="zh-CN"/>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𝑘</m:t>
                              </m:r>
                            </m:sup>
                          </m:sSup>
                        </m:e>
                      </m:d>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𝑑</m:t>
                                          </m:r>
                                        </m:den>
                                      </m:f>
                                    </m:sup>
                                  </m:sSup>
                                </m:e>
                              </m:d>
                            </m:e>
                            <m:sup>
                              <m:r>
                                <a:rPr lang="en-US" altLang="zh-CN" b="0" i="1" smtClean="0">
                                  <a:latin typeface="Cambria Math" panose="02040503050406030204" pitchFamily="18" charset="0"/>
                                </a:rPr>
                                <m:t>𝑑</m:t>
                              </m:r>
                            </m:sup>
                          </m:sSup>
                        </m:e>
                      </m:nary>
                    </m:oMath>
                  </m:oMathPara>
                </a14:m>
                <a:endParaRPr lang="en-US" altLang="zh-CN"/>
              </a:p>
              <a:p>
                <a:pPr marL="0" indent="0">
                  <a:buNone/>
                </a:pPr>
                <a:r>
                  <a:rPr lang="zh-CN" altLang="en-US"/>
                  <a:t>我们枚举 </a:t>
                </a:r>
                <a:r>
                  <a:rPr lang="en-US" altLang="zh-CN"/>
                  <a:t>gcd(n,i)=d </a:t>
                </a:r>
                <a:r>
                  <a:rPr lang="zh-CN" altLang="en-US"/>
                  <a:t>的值即可，系数是个二项式展开的形式，贡献 </a:t>
                </a:r>
                <a:r>
                  <a:rPr lang="en-US" altLang="zh-CN"/>
                  <a:t>phi(n/d) </a:t>
                </a:r>
                <a:r>
                  <a:rPr lang="zh-CN" altLang="en-US"/>
                  <a:t>次。</a:t>
                </a:r>
                <a:endParaRPr lang="en-US" altLang="zh-CN"/>
              </a:p>
              <a:p>
                <a:pPr marL="0" indent="0">
                  <a:buNone/>
                </a:pPr>
                <a:r>
                  <a:rPr lang="zh-CN" altLang="en-US"/>
                  <a:t>总复杂度 </a:t>
                </a:r>
                <a:r>
                  <a:rPr lang="en-US" altLang="zh-CN"/>
                  <a:t>O(d(n))</a:t>
                </a:r>
                <a:r>
                  <a:rPr lang="zh-CN" altLang="en-US"/>
                  <a:t>。</a:t>
                </a: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normAutofit/>
          </a:bodyPr>
          <a:lstStyle/>
          <a:p>
            <a:pPr marL="0" indent="0">
              <a:buNone/>
            </a:pPr>
            <a:r>
              <a:rPr lang="zh-CN" altLang="en-US"/>
              <a:t>设 </a:t>
            </a:r>
            <a:r>
              <a:rPr lang="en-US" altLang="zh-CN"/>
              <a:t>F(x),G(x) </a:t>
            </a:r>
            <a:r>
              <a:rPr lang="zh-CN" altLang="en-US"/>
              <a:t>为多项式，且 </a:t>
            </a:r>
            <a:r>
              <a:rPr lang="en-US" altLang="zh-CN"/>
              <a:t>G(F(x))=x</a:t>
            </a:r>
            <a:r>
              <a:rPr lang="zh-CN" altLang="en-US"/>
              <a:t>，则称 </a:t>
            </a:r>
            <a:r>
              <a:rPr lang="en-US" altLang="zh-CN"/>
              <a:t>F,G </a:t>
            </a:r>
            <a:r>
              <a:rPr lang="zh-CN" altLang="en-US"/>
              <a:t>互为复合逆，此时有如下定理（第二行为扩展拉格朗日反演）：</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r>
              <a:rPr lang="zh-CN" altLang="en-US"/>
              <a:t>注意这里能有 </a:t>
            </a:r>
            <a:r>
              <a:rPr lang="en-US" altLang="zh-CN"/>
              <a:t>x</a:t>
            </a:r>
            <a:r>
              <a:rPr lang="en-US" altLang="zh-CN" baseline="30000"/>
              <a:t>-1</a:t>
            </a:r>
            <a:r>
              <a:rPr lang="en-US" altLang="zh-CN"/>
              <a:t> </a:t>
            </a:r>
            <a:r>
              <a:rPr lang="zh-CN" altLang="en-US"/>
              <a:t>这种东西的原因是 </a:t>
            </a:r>
            <a:r>
              <a:rPr lang="en-US" altLang="zh-CN"/>
              <a:t>G(x) </a:t>
            </a:r>
            <a:r>
              <a:rPr lang="zh-CN" altLang="en-US"/>
              <a:t>的常数项为 </a:t>
            </a:r>
            <a:r>
              <a:rPr lang="en-US" altLang="zh-CN"/>
              <a:t>0.</a:t>
            </a:r>
            <a:endParaRPr lang="zh-CN" altLang="en-US"/>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2814361" y="2822787"/>
            <a:ext cx="6563278" cy="2427943"/>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lstStyle/>
          <a:p>
            <a:pPr marL="0" indent="0">
              <a:buNone/>
            </a:pPr>
            <a:r>
              <a:rPr lang="zh-CN" altLang="en-US"/>
              <a:t>给定集合 </a:t>
            </a:r>
            <a:r>
              <a:rPr lang="en-US" altLang="zh-CN"/>
              <a:t>S </a:t>
            </a:r>
            <a:r>
              <a:rPr lang="zh-CN" altLang="en-US"/>
              <a:t>和 </a:t>
            </a:r>
            <a:r>
              <a:rPr lang="en-US" altLang="zh-CN"/>
              <a:t>n</a:t>
            </a:r>
            <a:r>
              <a:rPr lang="zh-CN" altLang="en-US"/>
              <a:t>，求有多少棵有根树使得每个节点的儿子数目∈</a:t>
            </a:r>
            <a:r>
              <a:rPr lang="en-US" altLang="zh-CN"/>
              <a:t>S </a:t>
            </a:r>
            <a:r>
              <a:rPr lang="zh-CN" altLang="en-US"/>
              <a:t>且叶节点个数为 </a:t>
            </a:r>
            <a:r>
              <a:rPr lang="en-US" altLang="zh-CN"/>
              <a:t>n</a:t>
            </a:r>
            <a:r>
              <a:rPr lang="zh-CN" altLang="en-US"/>
              <a:t>。节点无标号。</a:t>
            </a:r>
            <a:endParaRPr lang="en-US" altLang="zh-CN"/>
          </a:p>
          <a:p>
            <a:pPr marL="0" indent="0">
              <a:buNone/>
            </a:pPr>
            <a:r>
              <a:rPr lang="en-US" altLang="zh-CN"/>
              <a:t>n&lt;=1e5</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endParaRPr lang="zh-CN" altLang="en-US"/>
          </a:p>
        </p:txBody>
      </p:sp>
      <p:sp>
        <p:nvSpPr>
          <p:cNvPr id="3" name="内容占位符 2"/>
          <p:cNvSpPr>
            <a:spLocks noGrp="true"/>
          </p:cNvSpPr>
          <p:nvPr>
            <p:ph idx="1"/>
          </p:nvPr>
        </p:nvSpPr>
        <p:spPr/>
        <p:txBody>
          <a:bodyPr/>
          <a:lstStyle/>
          <a:p>
            <a:pPr marL="0" indent="0">
              <a:buNone/>
            </a:pPr>
            <a:r>
              <a:rPr lang="zh-CN" altLang="en-US"/>
              <a:t>显然根据 </a:t>
            </a:r>
            <a:r>
              <a:rPr lang="en-US" altLang="zh-CN"/>
              <a:t>Lucas </a:t>
            </a:r>
            <a:r>
              <a:rPr lang="zh-CN" altLang="en-US"/>
              <a:t>定理，后一个 </a:t>
            </a:r>
            <a:r>
              <a:rPr lang="en-US" altLang="zh-CN"/>
              <a:t>ai </a:t>
            </a:r>
            <a:r>
              <a:rPr lang="zh-CN" altLang="en-US"/>
              <a:t>的二进制位应是前一个的超集。</a:t>
            </a:r>
            <a:endParaRPr lang="en-US" altLang="zh-CN"/>
          </a:p>
          <a:p>
            <a:pPr marL="0" indent="0">
              <a:buNone/>
            </a:pPr>
            <a:r>
              <a:rPr lang="zh-CN" altLang="en-US"/>
              <a:t>令 </a:t>
            </a:r>
            <a:r>
              <a:rPr lang="en-US" altLang="zh-CN"/>
              <a:t>f(i) </a:t>
            </a:r>
            <a:r>
              <a:rPr lang="zh-CN" altLang="en-US"/>
              <a:t>表示以 </a:t>
            </a:r>
            <a:r>
              <a:rPr lang="en-US" altLang="zh-CN"/>
              <a:t>ai </a:t>
            </a:r>
            <a:r>
              <a:rPr lang="zh-CN" altLang="en-US"/>
              <a:t>结尾的答案，暴力的话就枚举前面所有 </a:t>
            </a:r>
            <a:r>
              <a:rPr lang="en-US" altLang="zh-CN"/>
              <a:t>ai </a:t>
            </a:r>
            <a:r>
              <a:rPr lang="zh-CN" altLang="en-US"/>
              <a:t>的子集转移即可。</a:t>
            </a:r>
            <a:endParaRPr lang="en-US" altLang="zh-CN"/>
          </a:p>
          <a:p>
            <a:pPr marL="0" indent="0">
              <a:buNone/>
            </a:pPr>
            <a:r>
              <a:rPr lang="zh-CN" altLang="en-US"/>
              <a:t>考虑经典的优化，设 </a:t>
            </a:r>
            <a:r>
              <a:rPr lang="en-US" altLang="zh-CN"/>
              <a:t>g(x,y) </a:t>
            </a:r>
            <a:r>
              <a:rPr lang="zh-CN" altLang="en-US"/>
              <a:t>表示前 </a:t>
            </a:r>
            <a:r>
              <a:rPr lang="en-US" altLang="zh-CN"/>
              <a:t>9 </a:t>
            </a:r>
            <a:r>
              <a:rPr lang="zh-CN" altLang="en-US"/>
              <a:t>位恰好为 </a:t>
            </a:r>
            <a:r>
              <a:rPr lang="en-US" altLang="zh-CN"/>
              <a:t>x</a:t>
            </a:r>
            <a:r>
              <a:rPr lang="zh-CN" altLang="en-US"/>
              <a:t>，后 </a:t>
            </a:r>
            <a:r>
              <a:rPr lang="en-US" altLang="zh-CN"/>
              <a:t>9 </a:t>
            </a:r>
            <a:r>
              <a:rPr lang="zh-CN" altLang="en-US"/>
              <a:t>位是 </a:t>
            </a:r>
            <a:r>
              <a:rPr lang="en-US" altLang="zh-CN"/>
              <a:t>y </a:t>
            </a:r>
            <a:r>
              <a:rPr lang="zh-CN" altLang="en-US"/>
              <a:t>的子集的所有 </a:t>
            </a:r>
            <a:r>
              <a:rPr lang="en-US" altLang="zh-CN"/>
              <a:t>aj </a:t>
            </a:r>
            <a:r>
              <a:rPr lang="zh-CN" altLang="en-US"/>
              <a:t>对应 </a:t>
            </a:r>
            <a:r>
              <a:rPr lang="en-US" altLang="zh-CN"/>
              <a:t>f(j) </a:t>
            </a:r>
            <a:r>
              <a:rPr lang="zh-CN" altLang="en-US"/>
              <a:t>的和，那么我们每次转移只需要枚举 </a:t>
            </a:r>
            <a:r>
              <a:rPr lang="en-US" altLang="zh-CN"/>
              <a:t>ai </a:t>
            </a:r>
            <a:r>
              <a:rPr lang="zh-CN" altLang="en-US"/>
              <a:t>的前 </a:t>
            </a:r>
            <a:r>
              <a:rPr lang="en-US" altLang="zh-CN"/>
              <a:t>9 </a:t>
            </a:r>
            <a:r>
              <a:rPr lang="zh-CN" altLang="en-US"/>
              <a:t>位的子集即可。更新只需要枚举 </a:t>
            </a:r>
            <a:r>
              <a:rPr lang="en-US" altLang="zh-CN"/>
              <a:t>ai </a:t>
            </a:r>
            <a:r>
              <a:rPr lang="zh-CN" altLang="en-US"/>
              <a:t>后 </a:t>
            </a:r>
            <a:r>
              <a:rPr lang="en-US" altLang="zh-CN"/>
              <a:t>9 </a:t>
            </a:r>
            <a:r>
              <a:rPr lang="zh-CN" altLang="en-US"/>
              <a:t>位的超集。</a:t>
            </a:r>
            <a:endParaRPr lang="en-US" altLang="zh-CN"/>
          </a:p>
          <a:p>
            <a:pPr marL="0" indent="0">
              <a:buNone/>
            </a:pPr>
            <a:r>
              <a:rPr lang="zh-CN" altLang="en-US"/>
              <a:t>总复杂度 </a:t>
            </a:r>
            <a:r>
              <a:rPr lang="en-US" altLang="zh-CN"/>
              <a:t>O(2^9n)</a:t>
            </a:r>
            <a:r>
              <a:rPr lang="zh-CN" altLang="en-US"/>
              <a:t>。</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令多项式 </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e>
                    </m:nary>
                  </m:oMath>
                </a14:m>
                <a:r>
                  <a:rPr lang="zh-CN" altLang="en-US"/>
                  <a:t>，令答案的生成函数为 </a:t>
                </a:r>
                <a:r>
                  <a:rPr lang="en-US" altLang="zh-CN"/>
                  <a:t>F(x)</a:t>
                </a:r>
                <a:r>
                  <a:rPr lang="zh-CN" altLang="en-US"/>
                  <a:t>，则：</a:t>
                </a:r>
                <a:endParaRPr lang="en-US" altLang="zh-CN"/>
              </a:p>
              <a:p>
                <a:pPr marL="0" indent="0">
                  <a:buNone/>
                </a:pP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𝑥</m:t>
                      </m:r>
                    </m:oMath>
                  </m:oMathPara>
                </a14:m>
                <a:endParaRPr lang="en-US" altLang="zh-CN"/>
              </a:p>
              <a:p>
                <a:pPr marL="0" indent="0">
                  <a:buNone/>
                </a:pPr>
                <a:r>
                  <a:rPr lang="zh-CN" altLang="en-US"/>
                  <a:t>稍作变换，得到 </a:t>
                </a:r>
                <a14:m>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a:t>，于是令 </a:t>
                </a:r>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t>，则 </a:t>
                </a:r>
                <a14:m>
                  <m:oMath xmlns:m="http://schemas.openxmlformats.org/officeDocument/2006/math">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a:t>，直接套用拉格朗日反演即可得到：</a:t>
                </a:r>
                <a:endParaRPr lang="en-US" altLang="zh-CN"/>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e>
                      </m:d>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en>
                              </m:f>
                            </m:e>
                          </m:d>
                        </m:e>
                        <m:sup>
                          <m:r>
                            <a:rPr lang="en-US" altLang="zh-CN" b="0" i="1" smtClean="0">
                              <a:latin typeface="Cambria Math" panose="02040503050406030204" pitchFamily="18" charset="0"/>
                            </a:rPr>
                            <m:t>𝑛</m:t>
                          </m:r>
                        </m:sup>
                      </m:sSup>
                    </m:oMath>
                  </m:oMathPara>
                </a14:m>
                <a:endParaRPr lang="en-US" altLang="zh-CN"/>
              </a:p>
              <a:p>
                <a:pPr marL="0" indent="0">
                  <a:buNone/>
                </a:pPr>
                <a:r>
                  <a:rPr lang="zh-CN" altLang="en-US"/>
                  <a:t>于是多项式求逆</a:t>
                </a:r>
                <a:r>
                  <a:rPr lang="en-US" altLang="zh-CN"/>
                  <a:t>+</a:t>
                </a:r>
                <a:r>
                  <a:rPr lang="zh-CN" altLang="en-US"/>
                  <a:t>快速幂即可，复杂度 </a:t>
                </a:r>
                <a:r>
                  <a:rPr lang="en-US" altLang="zh-CN"/>
                  <a:t>n log n</a:t>
                </a:r>
                <a:r>
                  <a:rPr lang="zh-CN" altLang="en-US"/>
                  <a:t>。</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lstStyle/>
          <a:p>
            <a:pPr marL="0" indent="0">
              <a:buNone/>
            </a:pPr>
            <a:r>
              <a:rPr lang="zh-CN" altLang="en-US"/>
              <a:t>有 </a:t>
            </a:r>
            <a:r>
              <a:rPr lang="en-US" altLang="zh-CN"/>
              <a:t>m </a:t>
            </a:r>
            <a:r>
              <a:rPr lang="zh-CN" altLang="en-US"/>
              <a:t>张卡片，每张卡片上有个 </a:t>
            </a:r>
            <a:r>
              <a:rPr lang="en-US" altLang="zh-CN"/>
              <a:t>1~n </a:t>
            </a:r>
            <a:r>
              <a:rPr lang="zh-CN" altLang="en-US"/>
              <a:t>的数字，每张卡片上的数字互不相同，每次随机选择一张卡片（一张卡片可以被选择多次），问期望多少次之后，会出现连续 的 </a:t>
            </a:r>
            <a:r>
              <a:rPr lang="en-US" altLang="zh-CN"/>
              <a:t>K </a:t>
            </a:r>
            <a:r>
              <a:rPr lang="zh-CN" altLang="en-US"/>
              <a:t>个正整数被选择。</a:t>
            </a:r>
            <a:endParaRPr lang="en-US" altLang="zh-CN"/>
          </a:p>
          <a:p>
            <a:pPr marL="0" indent="0">
              <a:buNone/>
            </a:pPr>
            <a:r>
              <a:rPr lang="en-US" altLang="zh-CN"/>
              <a:t>m,K &lt;= 1e5</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lstStyle/>
          <a:p>
            <a:pPr marL="0" indent="0">
              <a:buNone/>
            </a:pPr>
            <a:r>
              <a:rPr lang="zh-CN" altLang="en-US"/>
              <a:t>首先可以求出强制 </a:t>
            </a:r>
            <a:r>
              <a:rPr lang="en-US" altLang="zh-CN"/>
              <a:t>i </a:t>
            </a:r>
            <a:r>
              <a:rPr lang="zh-CN" altLang="en-US"/>
              <a:t>步时不出现连续 </a:t>
            </a:r>
            <a:r>
              <a:rPr lang="en-US" altLang="zh-CN"/>
              <a:t>K </a:t>
            </a:r>
            <a:r>
              <a:rPr lang="zh-CN" altLang="en-US"/>
              <a:t>个正整数的概率，然后全部加起来即为答案的期望。</a:t>
            </a:r>
            <a:endParaRPr lang="en-US" altLang="zh-CN"/>
          </a:p>
          <a:p>
            <a:pPr marL="0" indent="0">
              <a:buNone/>
            </a:pPr>
            <a:r>
              <a:rPr lang="zh-CN" altLang="en-US"/>
              <a:t>记 </a:t>
            </a:r>
            <a:r>
              <a:rPr lang="en-US" altLang="zh-CN"/>
              <a:t>fj </a:t>
            </a:r>
            <a:r>
              <a:rPr lang="zh-CN" altLang="en-US"/>
              <a:t>表示从 </a:t>
            </a:r>
            <a:r>
              <a:rPr lang="en-US" altLang="zh-CN"/>
              <a:t>m </a:t>
            </a:r>
            <a:r>
              <a:rPr lang="zh-CN" altLang="en-US"/>
              <a:t>张卡片里选 </a:t>
            </a:r>
            <a:r>
              <a:rPr lang="en-US" altLang="zh-CN"/>
              <a:t>j </a:t>
            </a:r>
            <a:r>
              <a:rPr lang="zh-CN" altLang="en-US"/>
              <a:t>个，没有出现 </a:t>
            </a:r>
            <a:r>
              <a:rPr lang="en-US" altLang="zh-CN"/>
              <a:t>K </a:t>
            </a:r>
            <a:r>
              <a:rPr lang="zh-CN" altLang="en-US"/>
              <a:t>个连续数字的方案数。</a:t>
            </a:r>
            <a:endParaRPr lang="en-US" altLang="zh-CN"/>
          </a:p>
          <a:p>
            <a:pPr marL="0" indent="0">
              <a:buNone/>
            </a:pPr>
            <a:endParaRPr lang="en-US" altLang="zh-CN"/>
          </a:p>
          <a:p>
            <a:pPr marL="0" indent="0">
              <a:buNone/>
            </a:pPr>
            <a:endParaRPr lang="en-US" altLang="zh-CN"/>
          </a:p>
          <a:p>
            <a:pPr marL="0" indent="0">
              <a:buNone/>
            </a:pPr>
            <a:r>
              <a:rPr lang="zh-CN" altLang="en-US"/>
              <a:t>后面的部分做了一个容斥，强制恰好有 </a:t>
            </a:r>
            <a:r>
              <a:rPr lang="en-US" altLang="zh-CN"/>
              <a:t>j </a:t>
            </a:r>
            <a:r>
              <a:rPr lang="zh-CN" altLang="en-US"/>
              <a:t>个不同的卡片被选。稍微交换一下求和顺序，可以得到：</a:t>
            </a:r>
            <a:endParaRPr lang="en-US" altLang="zh-CN"/>
          </a:p>
          <a:p>
            <a:pPr marL="0" indent="0">
              <a:buNone/>
            </a:pPr>
            <a:endParaRPr lang="en-US" altLang="zh-CN"/>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3317113" y="2561783"/>
            <a:ext cx="5618733" cy="1048683"/>
          </a:xfrm>
          <a:prstGeom prst="rect">
            <a:avLst/>
          </a:prstGeom>
        </p:spPr>
      </p:pic>
      <p:pic>
        <p:nvPicPr>
          <p:cNvPr id="7" name="图片 6"/>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3434007" y="4326515"/>
            <a:ext cx="5138925" cy="112203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lstStyle/>
          <a:p>
            <a:pPr marL="0" indent="0">
              <a:buNone/>
            </a:pPr>
            <a:r>
              <a:rPr lang="zh-CN" altLang="en-US"/>
              <a:t>于是发现，如果求出了 </a:t>
            </a:r>
            <a:r>
              <a:rPr lang="en-US" altLang="zh-CN"/>
              <a:t>f</a:t>
            </a:r>
            <a:r>
              <a:rPr lang="zh-CN" altLang="en-US"/>
              <a:t>，那么剩下的部分就是一个简单的卷积。</a:t>
            </a:r>
            <a:endParaRPr lang="en-US" altLang="zh-CN"/>
          </a:p>
          <a:p>
            <a:pPr marL="0" indent="0">
              <a:buNone/>
            </a:pPr>
            <a:r>
              <a:rPr lang="zh-CN" altLang="en-US"/>
              <a:t>考虑对一个连续段求出 </a:t>
            </a:r>
            <a:r>
              <a:rPr lang="en-US" altLang="zh-CN"/>
              <a:t>f</a:t>
            </a:r>
            <a:r>
              <a:rPr lang="zh-CN" altLang="en-US"/>
              <a:t>，假设段长为 </a:t>
            </a:r>
            <a:r>
              <a:rPr lang="en-US" altLang="zh-CN"/>
              <a:t>n</a:t>
            </a:r>
            <a:r>
              <a:rPr lang="zh-CN" altLang="en-US"/>
              <a:t>，则生成函数为：</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r>
              <a:rPr lang="zh-CN" altLang="en-US"/>
              <a:t>相当于钦定每段被选的数字后面必须有一个没被选的数字，然后强制在段尾加上一个没被选的数字。（注意这里 </a:t>
            </a:r>
            <a:r>
              <a:rPr lang="en-US" altLang="zh-CN"/>
              <a:t>x </a:t>
            </a:r>
            <a:r>
              <a:rPr lang="zh-CN" altLang="en-US"/>
              <a:t>的指数表示没被选的数字个数）</a:t>
            </a:r>
            <a:endParaRPr lang="en-US" altLang="zh-CN"/>
          </a:p>
          <a:p>
            <a:pPr marL="0" indent="0">
              <a:buNone/>
            </a:pPr>
            <a:endParaRPr lang="zh-CN" altLang="en-US"/>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4600823" y="2632533"/>
            <a:ext cx="3051313" cy="113818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lstStyle/>
              <a:p>
                <a:pPr marL="0" indent="0">
                  <a:buNone/>
                </a:pPr>
                <a:r>
                  <a:rPr lang="zh-CN" altLang="en-US"/>
                  <a:t>令 </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𝑘</m:t>
                            </m:r>
                          </m:sup>
                        </m:sSup>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𝑧</m:t>
                    </m:r>
                  </m:oMath>
                </a14:m>
                <a:r>
                  <a:rPr lang="zh-CN" altLang="en-US"/>
                  <a:t>，根据扩展拉格朗日反演，有：</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r>
                  <a:rPr lang="zh-CN" altLang="en-US"/>
                  <a:t>（注意这里是 </a:t>
                </a:r>
                <a:r>
                  <a:rPr lang="en-US" altLang="zh-CN"/>
                  <a:t>H(z)</a:t>
                </a:r>
                <a:r>
                  <a:rPr lang="zh-CN" altLang="en-US"/>
                  <a:t>，因此求导应当对 </a:t>
                </a:r>
                <a:r>
                  <a:rPr lang="en-US" altLang="zh-CN"/>
                  <a:t>z </a:t>
                </a:r>
                <a:r>
                  <a:rPr lang="zh-CN" altLang="en-US"/>
                  <a:t>求）</a:t>
                </a:r>
                <a:endParaRPr lang="en-US" altLang="zh-CN"/>
              </a:p>
              <a:p>
                <a:pPr marL="0" indent="0">
                  <a:buNone/>
                </a:pPr>
                <a:r>
                  <a:rPr lang="zh-CN" altLang="en-US"/>
                  <a:t>于是我们就利用多项式快速幂得到了 </a:t>
                </a:r>
                <a:r>
                  <a:rPr lang="en-US" altLang="zh-CN"/>
                  <a:t>f</a:t>
                </a:r>
                <a:r>
                  <a:rPr lang="zh-CN" altLang="en-US"/>
                  <a:t>。但是怎么求出 </a:t>
                </a:r>
                <a:r>
                  <a:rPr lang="en-US" altLang="zh-CN"/>
                  <a:t>G </a:t>
                </a:r>
                <a:r>
                  <a:rPr lang="zh-CN" altLang="en-US"/>
                  <a:t>的复合逆 </a:t>
                </a:r>
                <a:r>
                  <a:rPr lang="en-US" altLang="zh-CN"/>
                  <a:t>F </a:t>
                </a:r>
                <a:r>
                  <a:rPr lang="zh-CN" altLang="en-US"/>
                  <a:t>呢？</a:t>
                </a:r>
                <a:endParaRPr lang="en-US" altLang="zh-CN"/>
              </a:p>
              <a:p>
                <a:pPr marL="0" indent="0">
                  <a:buNone/>
                </a:pPr>
                <a:r>
                  <a:rPr lang="zh-CN" altLang="en-US"/>
                  <a:t>注意到 </a:t>
                </a:r>
                <a:r>
                  <a:rPr lang="en-US" altLang="zh-CN"/>
                  <a:t>G </a:t>
                </a:r>
                <a:r>
                  <a:rPr lang="zh-CN" altLang="en-US"/>
                  <a:t>是简单代数式，因此其复合逆可以牛顿迭代。</a:t>
                </a:r>
                <a:endParaRPr lang="en-US" altLang="zh-CN"/>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pic>
        <p:nvPicPr>
          <p:cNvPr id="7" name="图片 6"/>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2611877" y="2553584"/>
            <a:ext cx="6968246" cy="97204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normAutofit/>
          </a:bodyPr>
          <a:lstStyle/>
          <a:p>
            <a:pPr marL="0" indent="0">
              <a:buNone/>
            </a:pPr>
            <a:r>
              <a:rPr lang="zh-CN" altLang="en-US"/>
              <a:t>求简单代数式的复合逆：</a:t>
            </a:r>
            <a:endParaRPr lang="en-US" altLang="zh-CN"/>
          </a:p>
          <a:p>
            <a:pPr marL="0" indent="0">
              <a:buNone/>
            </a:pPr>
            <a:r>
              <a:rPr lang="zh-CN" altLang="en-US"/>
              <a:t>假设当前已经求出了 </a:t>
            </a:r>
            <a:r>
              <a:rPr lang="en-US" altLang="zh-CN"/>
              <a:t>H(x) </a:t>
            </a:r>
            <a:r>
              <a:rPr lang="zh-CN" altLang="en-US"/>
              <a:t>使得 </a:t>
            </a:r>
            <a:r>
              <a:rPr lang="en-US" altLang="zh-CN"/>
              <a:t>G(H(x))=x (mod x</a:t>
            </a:r>
            <a:r>
              <a:rPr lang="en-US" altLang="zh-CN" baseline="30000"/>
              <a:t>n</a:t>
            </a:r>
            <a:r>
              <a:rPr lang="en-US" altLang="zh-CN"/>
              <a:t>)</a:t>
            </a:r>
            <a:r>
              <a:rPr lang="zh-CN" altLang="en-US"/>
              <a:t>，我们需要计算出 </a:t>
            </a:r>
            <a:r>
              <a:rPr lang="en-US" altLang="zh-CN"/>
              <a:t>G(H(x))=x (mod x</a:t>
            </a:r>
            <a:r>
              <a:rPr lang="en-US" altLang="zh-CN" baseline="30000"/>
              <a:t>2n</a:t>
            </a:r>
            <a:r>
              <a:rPr lang="en-US" altLang="zh-CN"/>
              <a:t>)</a:t>
            </a:r>
            <a:r>
              <a:rPr lang="zh-CN" altLang="en-US"/>
              <a:t>。</a:t>
            </a:r>
            <a:endParaRPr lang="en-US" altLang="zh-CN"/>
          </a:p>
          <a:p>
            <a:pPr marL="0" indent="0">
              <a:buNone/>
            </a:pPr>
            <a:r>
              <a:rPr lang="zh-CN" altLang="en-US"/>
              <a:t>在 </a:t>
            </a:r>
            <a:r>
              <a:rPr lang="en-US" altLang="zh-CN"/>
              <a:t>F(x)=H(x) </a:t>
            </a:r>
            <a:r>
              <a:rPr lang="zh-CN" altLang="en-US"/>
              <a:t>处展开 </a:t>
            </a:r>
            <a:r>
              <a:rPr lang="en-US" altLang="zh-CN"/>
              <a:t>G(F(x))</a:t>
            </a:r>
            <a:r>
              <a:rPr lang="zh-CN" altLang="en-US"/>
              <a:t>，可以得到：</a:t>
            </a:r>
            <a:endParaRPr lang="en-US" altLang="zh-CN"/>
          </a:p>
          <a:p>
            <a:pPr marL="0" indent="0">
              <a:buNone/>
            </a:pPr>
            <a:endParaRPr lang="en-US" altLang="zh-CN"/>
          </a:p>
          <a:p>
            <a:pPr marL="0" indent="0">
              <a:buNone/>
            </a:pPr>
            <a:r>
              <a:rPr lang="zh-CN" altLang="en-US"/>
              <a:t>因为 </a:t>
            </a:r>
            <a:r>
              <a:rPr lang="en-US" altLang="zh-CN"/>
              <a:t>F(x)-H(x)=0(mod x</a:t>
            </a:r>
            <a:r>
              <a:rPr lang="en-US" altLang="zh-CN" baseline="30000"/>
              <a:t>2n</a:t>
            </a:r>
            <a:r>
              <a:rPr lang="en-US" altLang="zh-CN"/>
              <a:t>)</a:t>
            </a:r>
            <a:r>
              <a:rPr lang="zh-CN" altLang="en-US"/>
              <a:t>，因此后面的高阶项可以忽略掉。于是可以得到：</a:t>
            </a:r>
            <a:endParaRPr lang="en-US" altLang="zh-CN"/>
          </a:p>
          <a:p>
            <a:pPr marL="0" indent="0">
              <a:buNone/>
            </a:pPr>
            <a:endParaRPr lang="en-US" altLang="zh-CN"/>
          </a:p>
          <a:p>
            <a:pPr marL="0" indent="0">
              <a:buNone/>
            </a:pPr>
            <a:endParaRPr lang="en-US" altLang="zh-CN"/>
          </a:p>
          <a:p>
            <a:pPr marL="0" indent="0">
              <a:buNone/>
            </a:pPr>
            <a:r>
              <a:rPr lang="zh-CN" altLang="en-US"/>
              <a:t>这题中 </a:t>
            </a:r>
            <a:r>
              <a:rPr lang="en-US" altLang="zh-CN"/>
              <a:t>G </a:t>
            </a:r>
            <a:r>
              <a:rPr lang="zh-CN" altLang="en-US"/>
              <a:t>是简单代数式，因此可以 </a:t>
            </a:r>
            <a:r>
              <a:rPr lang="en-US" altLang="zh-CN"/>
              <a:t>O(n log n) </a:t>
            </a:r>
            <a:r>
              <a:rPr lang="zh-CN" altLang="en-US"/>
              <a:t>迭代出 </a:t>
            </a:r>
            <a:r>
              <a:rPr lang="en-US" altLang="zh-CN"/>
              <a:t>F</a:t>
            </a:r>
            <a:r>
              <a:rPr lang="zh-CN" altLang="en-US"/>
              <a:t>。</a:t>
            </a:r>
            <a:endParaRPr lang="en-US" altLang="zh-CN"/>
          </a:p>
        </p:txBody>
      </p:sp>
      <p:pic>
        <p:nvPicPr>
          <p:cNvPr id="5" name="图片 4"/>
          <p:cNvPicPr>
            <a:picLocks noChangeAspect="true"/>
          </p:cNvPicPr>
          <p:nvPr/>
        </p:nvPicPr>
        <p:blipFill>
          <a:blip r:embed="rId1">
            <a:extLst>
              <a:ext uri="{28A0092B-C50C-407E-A947-70E740481C1C}">
                <a14:useLocalDpi xmlns:a14="http://schemas.microsoft.com/office/drawing/2010/main" val="false"/>
              </a:ext>
            </a:extLst>
          </a:blip>
          <a:stretch>
            <a:fillRect/>
          </a:stretch>
        </p:blipFill>
        <p:spPr>
          <a:xfrm>
            <a:off x="1592041" y="3166134"/>
            <a:ext cx="9068877" cy="525732"/>
          </a:xfrm>
          <a:prstGeom prst="rect">
            <a:avLst/>
          </a:prstGeom>
        </p:spPr>
      </p:pic>
      <p:pic>
        <p:nvPicPr>
          <p:cNvPr id="7" name="图片 6"/>
          <p:cNvPicPr>
            <a:picLocks noChangeAspect="true"/>
          </p:cNvPicPr>
          <p:nvPr/>
        </p:nvPicPr>
        <p:blipFill>
          <a:blip r:embed="rId2">
            <a:extLst>
              <a:ext uri="{28A0092B-C50C-407E-A947-70E740481C1C}">
                <a14:useLocalDpi xmlns:a14="http://schemas.microsoft.com/office/drawing/2010/main" val="false"/>
              </a:ext>
            </a:extLst>
          </a:blip>
          <a:stretch>
            <a:fillRect/>
          </a:stretch>
        </p:blipFill>
        <p:spPr>
          <a:xfrm>
            <a:off x="3231538" y="4023526"/>
            <a:ext cx="5408413" cy="91611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拉格朗日反演</a:t>
            </a:r>
            <a:endParaRPr lang="zh-CN" altLang="en-US"/>
          </a:p>
        </p:txBody>
      </p:sp>
      <p:sp>
        <p:nvSpPr>
          <p:cNvPr id="3" name="内容占位符 2"/>
          <p:cNvSpPr>
            <a:spLocks noGrp="true"/>
          </p:cNvSpPr>
          <p:nvPr>
            <p:ph idx="1"/>
          </p:nvPr>
        </p:nvSpPr>
        <p:spPr/>
        <p:txBody>
          <a:bodyPr/>
          <a:lstStyle/>
          <a:p>
            <a:pPr marL="0" indent="0">
              <a:buNone/>
            </a:pPr>
            <a:r>
              <a:rPr lang="zh-CN" altLang="en-US"/>
              <a:t>最后，不同的连续段之间完全独立，因此对于每个连续段求出 </a:t>
            </a:r>
            <a:r>
              <a:rPr lang="en-US" altLang="zh-CN"/>
              <a:t>f </a:t>
            </a:r>
            <a:r>
              <a:rPr lang="zh-CN" altLang="en-US"/>
              <a:t>之后，用分治 </a:t>
            </a:r>
            <a:r>
              <a:rPr lang="en-US" altLang="zh-CN"/>
              <a:t>NTT </a:t>
            </a:r>
            <a:r>
              <a:rPr lang="zh-CN" altLang="en-US"/>
              <a:t>合并即可。</a:t>
            </a:r>
            <a:endParaRPr lang="en-US" altLang="zh-CN"/>
          </a:p>
          <a:p>
            <a:pPr marL="0" indent="0">
              <a:buNone/>
            </a:pPr>
            <a:r>
              <a:rPr lang="zh-CN" altLang="en-US"/>
              <a:t>总复杂度 </a:t>
            </a:r>
            <a:r>
              <a:rPr lang="en-US" altLang="zh-CN"/>
              <a:t>O(n log</a:t>
            </a:r>
            <a:r>
              <a:rPr lang="en-US" altLang="zh-CN" baseline="30000"/>
              <a:t>2</a:t>
            </a:r>
            <a:r>
              <a:rPr lang="en-US" altLang="zh-CN"/>
              <a:t> n)</a:t>
            </a:r>
            <a:r>
              <a:rPr lang="zh-CN" altLang="en-US"/>
              <a:t>。</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pPr marL="0" indent="0">
                  <a:buNone/>
                </a:pPr>
                <a:r>
                  <a:rPr lang="zh-CN" altLang="en-US"/>
                  <a:t>下降幂多项式：</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𝑖</m:t>
                                  </m:r>
                                </m:e>
                              </m:ba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nary>
                    </m:oMath>
                  </m:oMathPara>
                </a14:m>
                <a:endParaRPr lang="en-US" altLang="zh-CN"/>
              </a:p>
              <a:p>
                <a:pPr marL="0" indent="0">
                  <a:buNone/>
                </a:pPr>
                <a:r>
                  <a:rPr lang="zh-CN" altLang="en-US"/>
                  <a:t>下降幂多项式可以快速求 </a:t>
                </a:r>
                <a:r>
                  <a:rPr lang="en-US" altLang="zh-CN"/>
                  <a:t>x=1…n </a:t>
                </a:r>
                <a:r>
                  <a:rPr lang="zh-CN" altLang="en-US"/>
                  <a:t>的点值，可以用 </a:t>
                </a:r>
                <a:r>
                  <a:rPr lang="en-US" altLang="zh-CN"/>
                  <a:t>x=1…n </a:t>
                </a:r>
                <a:r>
                  <a:rPr lang="zh-CN" altLang="en-US"/>
                  <a:t>的点值快速插值。</a:t>
                </a:r>
                <a:endParaRPr lang="en-US" altLang="zh-CN"/>
              </a:p>
              <a:p>
                <a:pPr marL="0" indent="0">
                  <a:buNone/>
                </a:pPr>
                <a:r>
                  <a:rPr lang="zh-CN" altLang="en-US"/>
                  <a:t>原理是二项式反演：</a:t>
                </a:r>
                <a:endParaRPr lang="en-US" altLang="zh-CN"/>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𝑘</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𝑖</m:t>
                                  </m:r>
                                </m:e>
                              </m:ba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0</m:t>
                          </m:r>
                        </m:sub>
                        <m:sup>
                          <m:r>
                            <a:rPr lang="en-US" altLang="zh-CN" i="1">
                              <a:latin typeface="Cambria Math" panose="02040503050406030204" pitchFamily="18" charset="0"/>
                            </a:rPr>
                            <m:t>𝑘</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𝑖</m:t>
                                  </m:r>
                                </m:den>
                              </m:f>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r>
                            <a:rPr lang="en-US" altLang="zh-CN" b="0" i="1" smtClean="0">
                              <a:latin typeface="Cambria Math" panose="02040503050406030204" pitchFamily="18" charset="0"/>
                            </a:rPr>
                            <m:t>!</m:t>
                          </m:r>
                        </m:den>
                      </m:f>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0</m:t>
                          </m:r>
                        </m:sub>
                        <m:sup>
                          <m:r>
                            <a:rPr lang="en-US" altLang="zh-CN" i="1">
                              <a:latin typeface="Cambria Math" panose="02040503050406030204" pitchFamily="18" charset="0"/>
                            </a:rPr>
                            <m:t>𝑘</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e>
                            <m:sup>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p>
                          </m:sSup>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𝑖</m:t>
                                  </m:r>
                                </m:den>
                              </m:f>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sub>
                          </m:sSub>
                        </m:e>
                      </m:nary>
                    </m:oMath>
                  </m:oMathPara>
                </a14:m>
                <a:endParaRPr lang="en-US" altLang="zh-CN"/>
              </a:p>
              <a:p>
                <a:pPr marL="0" indent="0">
                  <a:buNone/>
                </a:pPr>
                <a:r>
                  <a:rPr lang="zh-CN" altLang="en-US"/>
                  <a:t>因此下降幂多项式乘法可以用求值和插值在 </a:t>
                </a:r>
                <a:r>
                  <a:rPr lang="en-US" altLang="zh-CN"/>
                  <a:t>n log n </a:t>
                </a:r>
                <a:r>
                  <a:rPr lang="zh-CN" altLang="en-US"/>
                  <a:t>的时间内计算。</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3764"/>
                </a:stretch>
              </a:blipFill>
            </p:spPr>
            <p:txBody>
              <a:bodyPr/>
              <a:lstStyle/>
              <a:p>
                <a:r>
                  <a:rPr lang="zh-CN" altLang="en-US">
                    <a:noFill/>
                  </a:rPr>
                  <a:t> </a:t>
                </a:r>
              </a:p>
            </p:txBody>
          </p:sp>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p:sp>
        <p:nvSpPr>
          <p:cNvPr id="3" name="内容占位符 2"/>
          <p:cNvSpPr>
            <a:spLocks noGrp="true"/>
          </p:cNvSpPr>
          <p:nvPr>
            <p:ph idx="1"/>
          </p:nvPr>
        </p:nvSpPr>
        <p:spPr/>
        <p:txBody>
          <a:bodyPr/>
          <a:lstStyle/>
          <a:p>
            <a:r>
              <a:rPr lang="zh-CN" altLang="en-US"/>
              <a:t>普通多项式转下降幂多项式</a:t>
            </a:r>
            <a:endParaRPr lang="en-US" altLang="zh-CN"/>
          </a:p>
          <a:p>
            <a:r>
              <a:rPr lang="zh-CN" altLang="en-US"/>
              <a:t>下降幂多项式转普通多项式</a:t>
            </a:r>
            <a:endParaRPr lang="en-US" altLang="zh-CN"/>
          </a:p>
          <a:p>
            <a:r>
              <a:rPr lang="zh-CN" altLang="en-US"/>
              <a:t>都只能两个 </a:t>
            </a:r>
            <a:r>
              <a:rPr lang="en-US" altLang="zh-CN"/>
              <a:t>log</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lstStyle/>
          <a:p>
            <a:r>
              <a:rPr lang="zh-CN" altLang="en-US"/>
              <a:t>牛顿级数</a:t>
            </a:r>
            <a:endParaRPr lang="zh-CN" altLang="en-US"/>
          </a:p>
        </p:txBody>
      </p:sp>
      <mc:AlternateContent xmlns:mc="http://schemas.openxmlformats.org/markup-compatibility/2006">
        <mc:Choice xmlns:a14="http://schemas.microsoft.com/office/drawing/2010/main" Requires="a14">
          <p:sp>
            <p:nvSpPr>
              <p:cNvPr id="3" name="内容占位符 2"/>
              <p:cNvSpPr>
                <a:spLocks noGrp="true"/>
              </p:cNvSpPr>
              <p:nvPr>
                <p:ph idx="1"/>
              </p:nvPr>
            </p:nvSpPr>
            <p:spPr/>
            <p:txBody>
              <a:bodyPr>
                <a:normAutofit/>
              </a:bodyPr>
              <a:lstStyle/>
              <a:p>
                <a:r>
                  <a:rPr lang="zh-CN" altLang="en-US"/>
                  <a:t>经典用处：</a:t>
                </a:r>
                <a:endParaRPr lang="en-US" altLang="zh-CN"/>
              </a:p>
              <a:p>
                <a:r>
                  <a:rPr lang="zh-CN" altLang="en-US"/>
                  <a:t>给定 </a:t>
                </a:r>
                <a:r>
                  <a:rPr lang="en-US" altLang="zh-CN"/>
                  <a:t>P(x),Q(x)</a:t>
                </a:r>
                <a:r>
                  <a:rPr lang="zh-CN" altLang="en-US"/>
                  <a:t>，求以下的算式的值：</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oMath>
                  </m:oMathPara>
                </a14:m>
                <a:endParaRPr lang="en-US" altLang="zh-CN"/>
              </a:p>
              <a:p>
                <a:pPr marL="0" indent="0">
                  <a:buNone/>
                </a:pPr>
                <a:endParaRPr lang="en-US" altLang="zh-CN"/>
              </a:p>
              <a:p>
                <a:pPr marL="0" indent="0">
                  <a:buNone/>
                </a:pPr>
                <a:r>
                  <a:rPr lang="zh-CN" altLang="en-US"/>
                  <a:t>假设 </a:t>
                </a:r>
                <a:r>
                  <a:rPr lang="en-US" altLang="zh-CN"/>
                  <a:t>P(x)=x(x-1)…(x-k+1)</a:t>
                </a:r>
                <a:r>
                  <a:rPr lang="zh-CN" altLang="en-US"/>
                  <a:t>，那么原式：</a:t>
                </a:r>
                <a:endParaRPr lang="en-US" altLang="zh-CN"/>
              </a:p>
              <a:p>
                <a:pPr marL="0" indent="0">
                  <a:buNone/>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𝑖</m:t>
                              </m:r>
                            </m:e>
                            <m:sup>
                              <m:bar>
                                <m:barPr>
                                  <m:ctrlPr>
                                    <a:rPr lang="en-US" altLang="zh-CN" b="0" i="1" smtClean="0">
                                      <a:latin typeface="Cambria Math" panose="02040503050406030204" pitchFamily="18" charset="0"/>
                                    </a:rPr>
                                  </m:ctrlPr>
                                </m:barPr>
                                <m:e>
                                  <m:r>
                                    <a:rPr lang="en-US" altLang="zh-CN" b="0" i="1" smtClean="0">
                                      <a:latin typeface="Cambria Math" panose="02040503050406030204" pitchFamily="18" charset="0"/>
                                    </a:rPr>
                                    <m:t>𝑘</m:t>
                                  </m:r>
                                </m:e>
                              </m:bar>
                            </m:sup>
                          </m:sSup>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sup>
                              </m:sSup>
                            </m:e>
                          </m:d>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en-US" altLang="zh-CN"/>
              </a:p>
              <a:p>
                <a:pPr marL="0" indent="0">
                  <a:buNone/>
                </a:pPr>
                <a:r>
                  <a:rPr lang="zh-CN" altLang="en-US"/>
                  <a:t>因此只需要求出</a:t>
                </a:r>
                <a:r>
                  <a:rPr lang="en-US" altLang="zh-CN"/>
                  <a:t> Q(1),Q'(1),… </a:t>
                </a:r>
                <a:r>
                  <a:rPr lang="zh-CN" altLang="en-US"/>
                  <a:t>即可。</a:t>
                </a:r>
                <a:endParaRPr lang="en-US" altLang="zh-CN"/>
              </a:p>
              <a:p>
                <a:pPr marL="0" indent="0">
                  <a:buNone/>
                </a:pPr>
                <a:endParaRPr lang="zh-CN" altLang="en-US"/>
              </a:p>
            </p:txBody>
          </p:sp>
        </mc:Choice>
        <mc:Fallback>
          <p:sp>
            <p:nvSpPr>
              <p:cNvPr id="3" name="内容占位符 2"/>
              <p:cNvSpPr>
                <a:spLocks noRot="true" noChangeAspect="true" noMove="true" noResize="true" noEditPoints="true" noAdjustHandles="true" noChangeArrowheads="true" noChangeShapeType="true" noTextEdit="true"/>
              </p:cNvSpPr>
              <p:nvPr>
                <p:ph idx="1"/>
              </p:nvPr>
            </p:nvSpPr>
            <p:spPr>
              <a:blipFill rotWithShape="true">
                <a:blip r:embed="rId1"/>
                <a:stretch>
                  <a:fillRect l="-5" t="-8" r="5" b="16"/>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true">
          <a:gsLst>
            <a:gs pos="0">
              <a:schemeClr val="phClr">
                <a:tint val="65000"/>
                <a:lumMod val="110000"/>
              </a:schemeClr>
            </a:gs>
            <a:gs pos="88000">
              <a:schemeClr val="phClr">
                <a:tint val="90000"/>
              </a:schemeClr>
            </a:gs>
          </a:gsLst>
          <a:lin ang="5400000" scaled="false"/>
        </a:gradFill>
        <a:gradFill rotWithShape="true">
          <a:gsLst>
            <a:gs pos="0">
              <a:schemeClr val="phClr">
                <a:tint val="96000"/>
                <a:lumMod val="100000"/>
              </a:schemeClr>
            </a:gs>
            <a:gs pos="78000">
              <a:schemeClr val="phClr">
                <a:shade val="94000"/>
                <a:lumMod val="94000"/>
              </a:schemeClr>
            </a:gs>
          </a:gsLst>
          <a:lin ang="5400000" scaled="false"/>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true">
          <a:gsLst>
            <a:gs pos="0">
              <a:schemeClr val="phClr">
                <a:tint val="90000"/>
                <a:lumMod val="104000"/>
              </a:schemeClr>
            </a:gs>
            <a:gs pos="94000">
              <a:schemeClr val="phClr">
                <a:shade val="96000"/>
                <a:lumMod val="82000"/>
              </a:schemeClr>
            </a:gs>
          </a:gsLst>
          <a:lin ang="5400000" scaled="false"/>
        </a:gradFill>
        <a:gradFill rotWithShape="true">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18427</Words>
  <Application>WPS 演示</Application>
  <PresentationFormat>宽屏</PresentationFormat>
  <Paragraphs>724</Paragraphs>
  <Slides>104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104</vt:i4>
      </vt:variant>
    </vt:vector>
  </HeadingPairs>
  <TitlesOfParts>
    <vt:vector size="122" baseType="lpstr">
      <vt:lpstr>Arial</vt:lpstr>
      <vt:lpstr>宋体</vt:lpstr>
      <vt:lpstr>Wingdings</vt:lpstr>
      <vt:lpstr>Wingdings 3</vt:lpstr>
      <vt:lpstr>Gubbi</vt:lpstr>
      <vt:lpstr>Arial</vt:lpstr>
      <vt:lpstr>DejaVu Sans</vt:lpstr>
      <vt:lpstr>Cambria Math</vt:lpstr>
      <vt:lpstr>DejaVu Math TeX Gyre</vt:lpstr>
      <vt:lpstr>方正姚体</vt:lpstr>
      <vt:lpstr>Droid Sans Fallback</vt:lpstr>
      <vt:lpstr>Trebuchet MS</vt:lpstr>
      <vt:lpstr>华文新魏</vt:lpstr>
      <vt:lpstr>宋体</vt:lpstr>
      <vt:lpstr>微软雅黑</vt:lpstr>
      <vt:lpstr>Arial Unicode MS</vt:lpstr>
      <vt:lpstr>Calibri</vt:lpstr>
      <vt:lpstr>平面</vt:lpstr>
      <vt:lpstr>组合计数问题选讲</vt:lpstr>
      <vt:lpstr>热身题1</vt:lpstr>
      <vt:lpstr>PowerPoint 演示文稿</vt:lpstr>
      <vt:lpstr>热身题2</vt:lpstr>
      <vt:lpstr>PowerPoint 演示文稿</vt:lpstr>
      <vt:lpstr>CF838D</vt:lpstr>
      <vt:lpstr>PowerPoint 演示文稿</vt:lpstr>
      <vt:lpstr>CTSC2017 吉夫特</vt:lpstr>
      <vt:lpstr>PowerPoint 演示文稿</vt:lpstr>
      <vt:lpstr>括号序列</vt:lpstr>
      <vt:lpstr>PowerPoint 演示文稿</vt:lpstr>
      <vt:lpstr>某道省选题</vt:lpstr>
      <vt:lpstr>PowerPoint 演示文稿</vt:lpstr>
      <vt:lpstr>PowerPoint 演示文稿</vt:lpstr>
      <vt:lpstr>LOJ 不等关系</vt:lpstr>
      <vt:lpstr>PowerPoint 演示文稿</vt:lpstr>
      <vt:lpstr>PowerPoint 演示文稿</vt:lpstr>
      <vt:lpstr>一道集训题</vt:lpstr>
      <vt:lpstr>PowerPoint 演示文稿</vt:lpstr>
      <vt:lpstr>PowerPoint 演示文稿</vt:lpstr>
      <vt:lpstr>PowerPoint 演示文稿</vt:lpstr>
      <vt:lpstr>Matrix-Tree 定理</vt:lpstr>
      <vt:lpstr>PowerPoint 演示文稿</vt:lpstr>
      <vt:lpstr>PowerPoint 演示文稿</vt:lpstr>
      <vt:lpstr>一个构造</vt:lpstr>
      <vt:lpstr>PowerPoint 演示文稿</vt:lpstr>
      <vt:lpstr>CTT2020 D4T2</vt:lpstr>
      <vt:lpstr>PowerPoint 演示文稿</vt:lpstr>
      <vt:lpstr>LGV 引理</vt:lpstr>
      <vt:lpstr>PowerPoint 演示文稿</vt:lpstr>
      <vt:lpstr>模板题</vt:lpstr>
      <vt:lpstr>PowerPoint 演示文稿</vt:lpstr>
      <vt:lpstr>某道集训题</vt:lpstr>
      <vt:lpstr>PowerPoint 演示文稿</vt:lpstr>
      <vt:lpstr>PowerPoint 演示文稿</vt:lpstr>
      <vt:lpstr>生成函数</vt:lpstr>
      <vt:lpstr>PowerPoint 演示文稿</vt:lpstr>
      <vt:lpstr>多项式的基本运算</vt:lpstr>
      <vt:lpstr>多项式求逆</vt:lpstr>
      <vt:lpstr>多项式 ln</vt:lpstr>
      <vt:lpstr>多项式 exp</vt:lpstr>
      <vt:lpstr>多项式除法</vt:lpstr>
      <vt:lpstr>多点求值</vt:lpstr>
      <vt:lpstr>快速插值</vt:lpstr>
      <vt:lpstr>[HAOI2018]染色</vt:lpstr>
      <vt:lpstr>[HAOI2018]染色</vt:lpstr>
      <vt:lpstr>Euler transform</vt:lpstr>
      <vt:lpstr>Euler transform</vt:lpstr>
      <vt:lpstr>[SDOI2017]遗忘的集合</vt:lpstr>
      <vt:lpstr>[SDOI2017]遗忘的集合</vt:lpstr>
      <vt:lpstr>ODE</vt:lpstr>
      <vt:lpstr>ODE</vt:lpstr>
      <vt:lpstr>ODE</vt:lpstr>
      <vt:lpstr>PowerPoint 演示文稿</vt:lpstr>
      <vt:lpstr>PowerPoint 演示文稿</vt:lpstr>
      <vt:lpstr>ODE</vt:lpstr>
      <vt:lpstr>ODE</vt:lpstr>
      <vt:lpstr>ODE</vt:lpstr>
      <vt:lpstr>ODE</vt:lpstr>
      <vt:lpstr>ODE</vt:lpstr>
      <vt:lpstr>ODE</vt:lpstr>
      <vt:lpstr>三次方路径</vt:lpstr>
      <vt:lpstr>PowerPoint 演示文稿</vt:lpstr>
      <vt:lpstr>PowerPoint 演示文稿</vt:lpstr>
      <vt:lpstr>数列的 k 次方和</vt:lpstr>
      <vt:lpstr>数列的 k 次方和</vt:lpstr>
      <vt:lpstr>CTT2017 生成树计数</vt:lpstr>
      <vt:lpstr>CTT2017 生成树计数</vt:lpstr>
      <vt:lpstr>CTT2017 生成树计数</vt:lpstr>
      <vt:lpstr>CTT2017 生成树计数</vt:lpstr>
      <vt:lpstr>范德蒙行列式</vt:lpstr>
      <vt:lpstr>多点求值</vt:lpstr>
      <vt:lpstr>多点求值</vt:lpstr>
      <vt:lpstr>多点求值</vt:lpstr>
      <vt:lpstr>集合划分容斥</vt:lpstr>
      <vt:lpstr>集合划分容斥</vt:lpstr>
      <vt:lpstr>集合划分容斥</vt:lpstr>
      <vt:lpstr>集合划分容斥</vt:lpstr>
      <vt:lpstr>集合划分容斥</vt:lpstr>
      <vt:lpstr>集合划分容斥</vt:lpstr>
      <vt:lpstr>单位根反演</vt:lpstr>
      <vt:lpstr>单位根反演</vt:lpstr>
      <vt:lpstr>单位根反演</vt:lpstr>
      <vt:lpstr>单位根反演</vt:lpstr>
      <vt:lpstr>单位根反演</vt:lpstr>
      <vt:lpstr>单位根反演</vt:lpstr>
      <vt:lpstr>单位根反演</vt:lpstr>
      <vt:lpstr>拉格朗日反演</vt:lpstr>
      <vt:lpstr>拉格朗日反演</vt:lpstr>
      <vt:lpstr>拉格朗日反演</vt:lpstr>
      <vt:lpstr>拉格朗日反演</vt:lpstr>
      <vt:lpstr>拉格朗日反演</vt:lpstr>
      <vt:lpstr>拉格朗日反演</vt:lpstr>
      <vt:lpstr>拉格朗日反演</vt:lpstr>
      <vt:lpstr>拉格朗日反演</vt:lpstr>
      <vt:lpstr>拉格朗日反演</vt:lpstr>
      <vt:lpstr>牛顿级数</vt:lpstr>
      <vt:lpstr>牛顿级数</vt:lpstr>
      <vt:lpstr>牛顿级数</vt:lpstr>
      <vt:lpstr>牛顿级数</vt:lpstr>
      <vt:lpstr>牛顿级数</vt:lpstr>
      <vt:lpstr>牛顿级数</vt:lpstr>
      <vt:lpstr>牛顿级数</vt:lpstr>
      <vt:lpstr>牛顿级数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组合计数问题选讲</dc:title>
  <dc:creator>wang zeyuan</dc:creator>
  <cp:lastModifiedBy>skydogli</cp:lastModifiedBy>
  <cp:revision>108</cp:revision>
  <dcterms:created xsi:type="dcterms:W3CDTF">2021-01-27T01:22:04Z</dcterms:created>
  <dcterms:modified xsi:type="dcterms:W3CDTF">2021-01-27T01:22:04Z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2052-11.1.0.9719</vt:lpwstr>
  </property>
</Properties>
</file>